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8" r:id="rId20"/>
    <p:sldId id="288" r:id="rId21"/>
    <p:sldId id="280" r:id="rId22"/>
    <p:sldId id="279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74" r:id="rId3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73" autoAdjust="0"/>
  </p:normalViewPr>
  <p:slideViewPr>
    <p:cSldViewPr snapToGrid="0" snapToObjects="1">
      <p:cViewPr>
        <p:scale>
          <a:sx n="81" d="100"/>
          <a:sy n="81" d="100"/>
        </p:scale>
        <p:origin x="-15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7FBD-7606-774D-9FA1-1DA5CF716D81}" type="datetimeFigureOut">
              <a:rPr kumimoji="1" lang="zh-CN" altLang="en-US" smtClean="0"/>
              <a:t>19/3/16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70A50-DA9C-4B4E-8D2A-DAD79462A4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29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120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Database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suggest</a:t>
            </a:r>
          </a:p>
          <a:p>
            <a:r>
              <a:rPr kumimoji="1" lang="en-US" altLang="zh-CN" dirty="0" smtClean="0"/>
              <a:t>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15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missed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Elasticsearch?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5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Github</a:t>
            </a:r>
            <a:r>
              <a:rPr kumimoji="1" lang="en-US" altLang="zh-CN" dirty="0" smtClean="0"/>
              <a:t> is using </a:t>
            </a:r>
            <a:r>
              <a:rPr kumimoji="1" lang="en-US" altLang="zh-CN" dirty="0" err="1" smtClean="0"/>
              <a:t>elasticsearch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87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Github</a:t>
            </a:r>
            <a:r>
              <a:rPr kumimoji="1" lang="en-US" altLang="zh-CN" dirty="0" smtClean="0"/>
              <a:t> is using </a:t>
            </a:r>
            <a:r>
              <a:rPr kumimoji="1" lang="en-US" altLang="zh-CN" dirty="0" err="1" smtClean="0"/>
              <a:t>elasticsearch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87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Github</a:t>
            </a:r>
            <a:r>
              <a:rPr kumimoji="1" lang="en-US" altLang="zh-CN" dirty="0" smtClean="0"/>
              <a:t> is using </a:t>
            </a:r>
            <a:r>
              <a:rPr kumimoji="1" lang="en-US" altLang="zh-CN" dirty="0" err="1" smtClean="0"/>
              <a:t>elasticsearch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87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15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u="non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glossary</a:t>
            </a:r>
          </a:p>
          <a:p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running </a:t>
            </a:r>
            <a:r>
              <a:rPr lang="en-US" altLang="zh-CN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elasticsearch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instance (JVM process)</a:t>
            </a:r>
          </a:p>
          <a:p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group of nodes</a:t>
            </a:r>
          </a:p>
          <a:p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Shard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endParaRPr lang="en-US" altLang="zh-CN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part of an index</a:t>
            </a:r>
          </a:p>
          <a:p>
            <a:r>
              <a:rPr lang="zh-CN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altLang="zh-CN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Lucene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index under the hood</a:t>
            </a:r>
          </a:p>
          <a:p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primary: unique in the cluster</a:t>
            </a:r>
          </a:p>
          <a:p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replica: one or more copy of the primary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replica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safe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70A50-DA9C-4B4E-8D2A-DAD79462A4F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62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3934" y="91441"/>
            <a:ext cx="7961867" cy="767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43934" y="1219200"/>
            <a:ext cx="7961867" cy="3497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343934" y="830980"/>
            <a:ext cx="7961867" cy="350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3"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E8E8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Shape 78"/>
          <p:cNvGrpSpPr/>
          <p:nvPr/>
        </p:nvGrpSpPr>
        <p:grpSpPr>
          <a:xfrm>
            <a:off x="1085342" y="1452373"/>
            <a:ext cx="6973824" cy="2633471"/>
            <a:chOff x="1897380" y="1354836"/>
            <a:chExt cx="5402580" cy="2633471"/>
          </a:xfrm>
        </p:grpSpPr>
        <p:cxnSp>
          <p:nvCxnSpPr>
            <p:cNvPr id="79" name="Shape 79"/>
            <p:cNvCxnSpPr/>
            <p:nvPr/>
          </p:nvCxnSpPr>
          <p:spPr>
            <a:xfrm>
              <a:off x="1897380" y="1354836"/>
              <a:ext cx="5402580" cy="0"/>
            </a:xfrm>
            <a:prstGeom prst="straightConnector1">
              <a:avLst/>
            </a:prstGeom>
            <a:solidFill>
              <a:schemeClr val="accent1"/>
            </a:solidFill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Shape 80"/>
            <p:cNvCxnSpPr/>
            <p:nvPr/>
          </p:nvCxnSpPr>
          <p:spPr>
            <a:xfrm>
              <a:off x="1897380" y="3988307"/>
              <a:ext cx="5402580" cy="0"/>
            </a:xfrm>
            <a:prstGeom prst="straightConnector1">
              <a:avLst/>
            </a:prstGeom>
            <a:solidFill>
              <a:schemeClr val="accent1"/>
            </a:solidFill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082929" y="1475487"/>
            <a:ext cx="6978650" cy="256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1079502" y="4291583"/>
            <a:ext cx="6985507" cy="5180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idx="3"/>
          </p:nvPr>
        </p:nvSpPr>
        <p:spPr>
          <a:xfrm>
            <a:off x="4091941" y="259081"/>
            <a:ext cx="960118" cy="960119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43934" y="152402"/>
            <a:ext cx="7961867" cy="706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43934" y="830980"/>
            <a:ext cx="7961867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dea">
    <p:bg>
      <p:bgPr>
        <a:solidFill>
          <a:srgbClr val="2E8E8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E8E8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52500" y="1185862"/>
            <a:ext cx="7239000" cy="2771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100093" y="4855636"/>
            <a:ext cx="1008663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7427" y="4813300"/>
            <a:ext cx="780925" cy="27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513" y="4815840"/>
            <a:ext cx="797385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4573587" y="1"/>
            <a:ext cx="457358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84970" y="624840"/>
            <a:ext cx="3588067" cy="2563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84970" y="3303936"/>
            <a:ext cx="3588067" cy="959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513" y="4815840"/>
            <a:ext cx="797385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4570412" y="1"/>
            <a:ext cx="4573588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84970" y="624840"/>
            <a:ext cx="3588067" cy="2563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84970" y="3303936"/>
            <a:ext cx="3588067" cy="959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6513" y="4815840"/>
            <a:ext cx="797385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4570412" y="1"/>
            <a:ext cx="4573588" cy="5143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84970" y="624840"/>
            <a:ext cx="3588067" cy="2563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484970" y="3303936"/>
            <a:ext cx="3588067" cy="959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4570412" y="1"/>
            <a:ext cx="4573588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5037" y="624840"/>
            <a:ext cx="3588067" cy="2563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485037" y="3303936"/>
            <a:ext cx="3588067" cy="959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76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18820" y="739140"/>
            <a:ext cx="6972300" cy="231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718822" y="3174397"/>
            <a:ext cx="5186679" cy="9594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400" b="0" i="0" u="none" strike="noStrike" cap="none">
                <a:solidFill>
                  <a:srgbClr val="AFE6D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43934" y="91441"/>
            <a:ext cx="7961867" cy="767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with Caption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3178" y="1"/>
            <a:ext cx="4570411" cy="514349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573589" y="1"/>
            <a:ext cx="4570411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234941" y="784860"/>
            <a:ext cx="3451859" cy="35699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2"/>
          </p:nvPr>
        </p:nvSpPr>
        <p:spPr>
          <a:xfrm>
            <a:off x="458787" y="746478"/>
            <a:ext cx="3634740" cy="365372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100093" y="4855636"/>
            <a:ext cx="1008663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47427" y="4813300"/>
            <a:ext cx="780925" cy="27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1A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762"/>
            <a:ext cx="9144000" cy="51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735797" y="3357259"/>
            <a:ext cx="5293655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AFE6D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725933" y="1847273"/>
            <a:ext cx="6863586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856" y="711424"/>
            <a:ext cx="2084488" cy="71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Two Circ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3178" y="1"/>
            <a:ext cx="9140823" cy="5143499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687387" y="746478"/>
            <a:ext cx="3634740" cy="365372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3"/>
          </p:nvPr>
        </p:nvSpPr>
        <p:spPr>
          <a:xfrm>
            <a:off x="4809807" y="746478"/>
            <a:ext cx="3634740" cy="365372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100093" y="4855636"/>
            <a:ext cx="1008663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8141906" y="4805679"/>
            <a:ext cx="803688" cy="285538"/>
            <a:chOff x="814016" y="689085"/>
            <a:chExt cx="2081298" cy="739453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2">
              <a:alphaModFix/>
            </a:blip>
            <a:srcRect l="37895"/>
            <a:stretch/>
          </p:blipFill>
          <p:spPr>
            <a:xfrm>
              <a:off x="1595533" y="689085"/>
              <a:ext cx="1299780" cy="71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3">
              <a:alphaModFix/>
            </a:blip>
            <a:srcRect r="63403"/>
            <a:stretch/>
          </p:blipFill>
          <p:spPr>
            <a:xfrm>
              <a:off x="814016" y="711424"/>
              <a:ext cx="762856" cy="717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Two Full Blee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1505144"/>
            <a:ext cx="9144000" cy="32735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>
            <a:spLocks noGrp="1"/>
          </p:cNvSpPr>
          <p:nvPr>
            <p:ph type="pic" idx="2"/>
          </p:nvPr>
        </p:nvSpPr>
        <p:spPr>
          <a:xfrm>
            <a:off x="4573589" y="1"/>
            <a:ext cx="4570411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pic" idx="3"/>
          </p:nvPr>
        </p:nvSpPr>
        <p:spPr>
          <a:xfrm>
            <a:off x="0" y="1"/>
            <a:ext cx="4573588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ing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1505144"/>
            <a:ext cx="9144000" cy="32735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-4118" y="1"/>
            <a:ext cx="9148118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43934" y="91441"/>
            <a:ext cx="7961867" cy="767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43934" y="830980"/>
            <a:ext cx="7961867" cy="350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4" name="Shape 144"/>
          <p:cNvSpPr/>
          <p:nvPr/>
        </p:nvSpPr>
        <p:spPr>
          <a:xfrm>
            <a:off x="458787" y="1250302"/>
            <a:ext cx="8229600" cy="34029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690879" y="1464908"/>
            <a:ext cx="7782560" cy="2954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ith logo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ACCCDB-5DD0-2A44-9DE7-A71804A16A41}" type="datetimeFigureOut">
              <a:rPr kumimoji="1" lang="zh-CN" altLang="en-US" smtClean="0"/>
              <a:t>19/3/16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11DFA51-240D-6942-AE9B-51BBCE55FE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63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1B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569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735797" y="3357259"/>
            <a:ext cx="5293655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1E5F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725933" y="1847273"/>
            <a:ext cx="6710565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856" y="711424"/>
            <a:ext cx="2084488" cy="71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1C">
    <p:bg>
      <p:bgPr>
        <a:solidFill>
          <a:schemeClr val="accen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66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735797" y="3364879"/>
            <a:ext cx="5293655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725935" y="1854892"/>
            <a:ext cx="6878515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37" name="Shape 37"/>
          <p:cNvGrpSpPr/>
          <p:nvPr/>
        </p:nvGrpSpPr>
        <p:grpSpPr>
          <a:xfrm>
            <a:off x="808936" y="689086"/>
            <a:ext cx="2081298" cy="739453"/>
            <a:chOff x="814016" y="689085"/>
            <a:chExt cx="2081298" cy="739453"/>
          </a:xfrm>
        </p:grpSpPr>
        <p:pic>
          <p:nvPicPr>
            <p:cNvPr id="38" name="Shape 38"/>
            <p:cNvPicPr preferRelativeResize="0"/>
            <p:nvPr/>
          </p:nvPicPr>
          <p:blipFill rotWithShape="1">
            <a:blip r:embed="rId3">
              <a:alphaModFix/>
            </a:blip>
            <a:srcRect l="37895"/>
            <a:stretch/>
          </p:blipFill>
          <p:spPr>
            <a:xfrm>
              <a:off x="1595533" y="689085"/>
              <a:ext cx="1299780" cy="71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39"/>
            <p:cNvPicPr preferRelativeResize="0"/>
            <p:nvPr/>
          </p:nvPicPr>
          <p:blipFill rotWithShape="1">
            <a:blip r:embed="rId4">
              <a:alphaModFix/>
            </a:blip>
            <a:srcRect r="63403"/>
            <a:stretch/>
          </p:blipFill>
          <p:spPr>
            <a:xfrm>
              <a:off x="814016" y="711424"/>
              <a:ext cx="762856" cy="717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2A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l="12268" t="20708" r="22416" b="17349"/>
          <a:stretch/>
        </p:blipFill>
        <p:spPr>
          <a:xfrm>
            <a:off x="2" y="1"/>
            <a:ext cx="91547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1567436" y="3567384"/>
            <a:ext cx="4176627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558885" y="1893479"/>
            <a:ext cx="4655303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00" y="1035700"/>
            <a:ext cx="1711458" cy="588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2B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l="12258" t="20714" r="22457" b="16979"/>
          <a:stretch/>
        </p:blipFill>
        <p:spPr>
          <a:xfrm>
            <a:off x="0" y="1"/>
            <a:ext cx="9144000" cy="51714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1567436" y="3567384"/>
            <a:ext cx="4176627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558885" y="1893479"/>
            <a:ext cx="4655303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00" y="1035700"/>
            <a:ext cx="1711458" cy="588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ption 3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2">
            <a:alphaModFix/>
          </a:blip>
          <a:srcRect l="8519" t="22017" r="59507" b="47349"/>
          <a:stretch/>
        </p:blipFill>
        <p:spPr>
          <a:xfrm>
            <a:off x="0" y="1"/>
            <a:ext cx="91659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807694" y="3095590"/>
            <a:ext cx="4176627" cy="947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784545" y="1564739"/>
            <a:ext cx="4655303" cy="140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54" name="Shape 54"/>
          <p:cNvGrpSpPr/>
          <p:nvPr/>
        </p:nvGrpSpPr>
        <p:grpSpPr>
          <a:xfrm>
            <a:off x="838201" y="780885"/>
            <a:ext cx="2323359" cy="825452"/>
            <a:chOff x="814016" y="689085"/>
            <a:chExt cx="2081298" cy="739453"/>
          </a:xfrm>
        </p:grpSpPr>
        <p:pic>
          <p:nvPicPr>
            <p:cNvPr id="55" name="Shape 55"/>
            <p:cNvPicPr preferRelativeResize="0"/>
            <p:nvPr/>
          </p:nvPicPr>
          <p:blipFill rotWithShape="1">
            <a:blip r:embed="rId3">
              <a:alphaModFix/>
            </a:blip>
            <a:srcRect l="37895"/>
            <a:stretch/>
          </p:blipFill>
          <p:spPr>
            <a:xfrm>
              <a:off x="1595533" y="689085"/>
              <a:ext cx="1299780" cy="71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56"/>
            <p:cNvPicPr preferRelativeResize="0"/>
            <p:nvPr/>
          </p:nvPicPr>
          <p:blipFill rotWithShape="1">
            <a:blip r:embed="rId4">
              <a:alphaModFix/>
            </a:blip>
            <a:srcRect r="63403"/>
            <a:stretch/>
          </p:blipFill>
          <p:spPr>
            <a:xfrm>
              <a:off x="814016" y="711424"/>
              <a:ext cx="762856" cy="717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711200" y="1076960"/>
            <a:ext cx="7716520" cy="3390017"/>
          </a:xfrm>
          <a:prstGeom prst="rect">
            <a:avLst/>
          </a:prstGeom>
          <a:solidFill>
            <a:srgbClr val="D7F2E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Shape 59"/>
          <p:cNvGrpSpPr/>
          <p:nvPr/>
        </p:nvGrpSpPr>
        <p:grpSpPr>
          <a:xfrm>
            <a:off x="589282" y="582096"/>
            <a:ext cx="853439" cy="743080"/>
            <a:chOff x="688975" y="1885950"/>
            <a:chExt cx="484504" cy="421853"/>
          </a:xfrm>
        </p:grpSpPr>
        <p:sp>
          <p:nvSpPr>
            <p:cNvPr id="60" name="Shape 60"/>
            <p:cNvSpPr/>
            <p:nvPr/>
          </p:nvSpPr>
          <p:spPr>
            <a:xfrm>
              <a:off x="688975" y="1885950"/>
              <a:ext cx="225425" cy="4218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470" y="40209"/>
                  </a:moveTo>
                  <a:cubicBezTo>
                    <a:pt x="92941" y="29528"/>
                    <a:pt x="120000" y="23874"/>
                    <a:pt x="120000" y="23874"/>
                  </a:cubicBezTo>
                  <a:cubicBezTo>
                    <a:pt x="95294" y="0"/>
                    <a:pt x="95294" y="0"/>
                    <a:pt x="95294" y="0"/>
                  </a:cubicBezTo>
                  <a:cubicBezTo>
                    <a:pt x="95294" y="0"/>
                    <a:pt x="60000" y="3769"/>
                    <a:pt x="28235" y="21361"/>
                  </a:cubicBezTo>
                  <a:cubicBezTo>
                    <a:pt x="0" y="37068"/>
                    <a:pt x="0" y="59685"/>
                    <a:pt x="0" y="5968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9685"/>
                    <a:pt x="120000" y="59685"/>
                    <a:pt x="120000" y="59685"/>
                  </a:cubicBezTo>
                  <a:cubicBezTo>
                    <a:pt x="63529" y="59685"/>
                    <a:pt x="63529" y="59685"/>
                    <a:pt x="63529" y="59685"/>
                  </a:cubicBezTo>
                  <a:cubicBezTo>
                    <a:pt x="63529" y="59685"/>
                    <a:pt x="63529" y="48376"/>
                    <a:pt x="76470" y="40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948054" y="1885950"/>
              <a:ext cx="225425" cy="4218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470" y="40209"/>
                  </a:moveTo>
                  <a:cubicBezTo>
                    <a:pt x="92941" y="29528"/>
                    <a:pt x="120000" y="23874"/>
                    <a:pt x="120000" y="23874"/>
                  </a:cubicBezTo>
                  <a:cubicBezTo>
                    <a:pt x="95294" y="0"/>
                    <a:pt x="95294" y="0"/>
                    <a:pt x="95294" y="0"/>
                  </a:cubicBezTo>
                  <a:cubicBezTo>
                    <a:pt x="95294" y="0"/>
                    <a:pt x="60000" y="3769"/>
                    <a:pt x="28235" y="21361"/>
                  </a:cubicBezTo>
                  <a:cubicBezTo>
                    <a:pt x="0" y="37068"/>
                    <a:pt x="0" y="59685"/>
                    <a:pt x="0" y="5968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9685"/>
                    <a:pt x="120000" y="59685"/>
                    <a:pt x="120000" y="59685"/>
                  </a:cubicBezTo>
                  <a:cubicBezTo>
                    <a:pt x="63529" y="59685"/>
                    <a:pt x="63529" y="59685"/>
                    <a:pt x="63529" y="59685"/>
                  </a:cubicBezTo>
                  <a:cubicBezTo>
                    <a:pt x="63529" y="59685"/>
                    <a:pt x="63529" y="48376"/>
                    <a:pt x="76470" y="40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1483361" y="1322833"/>
            <a:ext cx="6593839" cy="2115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483359" y="3634726"/>
            <a:ext cx="4536440" cy="205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3"/>
          </p:nvPr>
        </p:nvSpPr>
        <p:spPr>
          <a:xfrm>
            <a:off x="1483359" y="3900017"/>
            <a:ext cx="4536440" cy="34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5" name="Shape 65"/>
          <p:cNvSpPr/>
          <p:nvPr/>
        </p:nvSpPr>
        <p:spPr>
          <a:xfrm>
            <a:off x="46654" y="4584193"/>
            <a:ext cx="9097347" cy="559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2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Shape 68"/>
          <p:cNvGrpSpPr/>
          <p:nvPr/>
        </p:nvGrpSpPr>
        <p:grpSpPr>
          <a:xfrm>
            <a:off x="4240783" y="550291"/>
            <a:ext cx="662940" cy="577215"/>
            <a:chOff x="688975" y="1885950"/>
            <a:chExt cx="484504" cy="421853"/>
          </a:xfrm>
        </p:grpSpPr>
        <p:sp>
          <p:nvSpPr>
            <p:cNvPr id="69" name="Shape 69"/>
            <p:cNvSpPr/>
            <p:nvPr/>
          </p:nvSpPr>
          <p:spPr>
            <a:xfrm>
              <a:off x="688975" y="1885950"/>
              <a:ext cx="225425" cy="4218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470" y="40209"/>
                  </a:moveTo>
                  <a:cubicBezTo>
                    <a:pt x="92941" y="29528"/>
                    <a:pt x="120000" y="23874"/>
                    <a:pt x="120000" y="23874"/>
                  </a:cubicBezTo>
                  <a:cubicBezTo>
                    <a:pt x="95294" y="0"/>
                    <a:pt x="95294" y="0"/>
                    <a:pt x="95294" y="0"/>
                  </a:cubicBezTo>
                  <a:cubicBezTo>
                    <a:pt x="95294" y="0"/>
                    <a:pt x="60000" y="3769"/>
                    <a:pt x="28235" y="21361"/>
                  </a:cubicBezTo>
                  <a:cubicBezTo>
                    <a:pt x="0" y="37068"/>
                    <a:pt x="0" y="59685"/>
                    <a:pt x="0" y="5968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9685"/>
                    <a:pt x="120000" y="59685"/>
                    <a:pt x="120000" y="59685"/>
                  </a:cubicBezTo>
                  <a:cubicBezTo>
                    <a:pt x="63529" y="59685"/>
                    <a:pt x="63529" y="59685"/>
                    <a:pt x="63529" y="59685"/>
                  </a:cubicBezTo>
                  <a:cubicBezTo>
                    <a:pt x="63529" y="59685"/>
                    <a:pt x="63529" y="48376"/>
                    <a:pt x="76470" y="40209"/>
                  </a:cubicBezTo>
                  <a:close/>
                </a:path>
              </a:pathLst>
            </a:custGeom>
            <a:solidFill>
              <a:srgbClr val="89D9C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948054" y="1885950"/>
              <a:ext cx="225425" cy="4218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470" y="40209"/>
                  </a:moveTo>
                  <a:cubicBezTo>
                    <a:pt x="92941" y="29528"/>
                    <a:pt x="120000" y="23874"/>
                    <a:pt x="120000" y="23874"/>
                  </a:cubicBezTo>
                  <a:cubicBezTo>
                    <a:pt x="95294" y="0"/>
                    <a:pt x="95294" y="0"/>
                    <a:pt x="95294" y="0"/>
                  </a:cubicBezTo>
                  <a:cubicBezTo>
                    <a:pt x="95294" y="0"/>
                    <a:pt x="60000" y="3769"/>
                    <a:pt x="28235" y="21361"/>
                  </a:cubicBezTo>
                  <a:cubicBezTo>
                    <a:pt x="0" y="37068"/>
                    <a:pt x="0" y="59685"/>
                    <a:pt x="0" y="5968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9685"/>
                    <a:pt x="120000" y="59685"/>
                    <a:pt x="120000" y="59685"/>
                  </a:cubicBezTo>
                  <a:cubicBezTo>
                    <a:pt x="63529" y="59685"/>
                    <a:pt x="63529" y="59685"/>
                    <a:pt x="63529" y="59685"/>
                  </a:cubicBezTo>
                  <a:cubicBezTo>
                    <a:pt x="63529" y="59685"/>
                    <a:pt x="63529" y="48376"/>
                    <a:pt x="76470" y="40209"/>
                  </a:cubicBezTo>
                  <a:close/>
                </a:path>
              </a:pathLst>
            </a:custGeom>
            <a:solidFill>
              <a:srgbClr val="89D9C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1085342" y="1452373"/>
            <a:ext cx="6973824" cy="2633471"/>
            <a:chOff x="1897380" y="1354836"/>
            <a:chExt cx="5402580" cy="2633471"/>
          </a:xfrm>
        </p:grpSpPr>
        <p:cxnSp>
          <p:nvCxnSpPr>
            <p:cNvPr id="72" name="Shape 72"/>
            <p:cNvCxnSpPr/>
            <p:nvPr/>
          </p:nvCxnSpPr>
          <p:spPr>
            <a:xfrm>
              <a:off x="1897380" y="1354836"/>
              <a:ext cx="5402580" cy="0"/>
            </a:xfrm>
            <a:prstGeom prst="straightConnector1">
              <a:avLst/>
            </a:prstGeom>
            <a:solidFill>
              <a:schemeClr val="accent1"/>
            </a:solidFill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Shape 73"/>
            <p:cNvCxnSpPr/>
            <p:nvPr/>
          </p:nvCxnSpPr>
          <p:spPr>
            <a:xfrm>
              <a:off x="1897380" y="3988307"/>
              <a:ext cx="5402580" cy="0"/>
            </a:xfrm>
            <a:prstGeom prst="straightConnector1">
              <a:avLst/>
            </a:prstGeom>
            <a:solidFill>
              <a:schemeClr val="accent1"/>
            </a:solidFill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082929" y="1475487"/>
            <a:ext cx="6978650" cy="256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1079502" y="4291583"/>
            <a:ext cx="6985507" cy="5180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2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43932" y="98811"/>
            <a:ext cx="7963932" cy="76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B9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43934" y="1220550"/>
            <a:ext cx="7961867" cy="351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14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841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7438" marR="0" lvl="2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‒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44638" marR="0" lvl="3" indent="-9683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100093" y="4855636"/>
            <a:ext cx="1008663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Shape 13"/>
          <p:cNvGrpSpPr/>
          <p:nvPr/>
        </p:nvGrpSpPr>
        <p:grpSpPr>
          <a:xfrm>
            <a:off x="8141906" y="4805679"/>
            <a:ext cx="803688" cy="285538"/>
            <a:chOff x="814016" y="689085"/>
            <a:chExt cx="2081298" cy="739453"/>
          </a:xfrm>
        </p:grpSpPr>
        <p:pic>
          <p:nvPicPr>
            <p:cNvPr id="14" name="Shape 14"/>
            <p:cNvPicPr preferRelativeResize="0"/>
            <p:nvPr/>
          </p:nvPicPr>
          <p:blipFill rotWithShape="1">
            <a:blip r:embed="rId28">
              <a:alphaModFix/>
            </a:blip>
            <a:srcRect l="37895"/>
            <a:stretch/>
          </p:blipFill>
          <p:spPr>
            <a:xfrm>
              <a:off x="1595533" y="689085"/>
              <a:ext cx="1299780" cy="71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5"/>
            <p:cNvPicPr preferRelativeResize="0"/>
            <p:nvPr/>
          </p:nvPicPr>
          <p:blipFill rotWithShape="1">
            <a:blip r:embed="rId29">
              <a:alphaModFix/>
            </a:blip>
            <a:srcRect r="63403"/>
            <a:stretch/>
          </p:blipFill>
          <p:spPr>
            <a:xfrm>
              <a:off x="814016" y="711424"/>
              <a:ext cx="762856" cy="717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edcl" TargetMode="External"/><Relationship Id="rId4" Type="http://schemas.openxmlformats.org/officeDocument/2006/relationships/image" Target="../media/image1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iscuss.elastic.co" TargetMode="External"/><Relationship Id="rId4" Type="http://schemas.openxmlformats.org/officeDocument/2006/relationships/hyperlink" Target="https://www.elastic.co/downloads" TargetMode="External"/><Relationship Id="rId5" Type="http://schemas.openxmlformats.org/officeDocument/2006/relationships/hyperlink" Target="https://www.elastic.co/blog" TargetMode="External"/><Relationship Id="rId6" Type="http://schemas.openxmlformats.org/officeDocument/2006/relationships/hyperlink" Target="http://www.meetup.com/ElasticsearchSG/" TargetMode="External"/><Relationship Id="rId7" Type="http://schemas.openxmlformats.org/officeDocument/2006/relationships/hyperlink" Target="https://www.twitter.com/elastic" TargetMode="External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elastic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735797" y="3357259"/>
            <a:ext cx="8408203" cy="947462"/>
          </a:xfrm>
        </p:spPr>
        <p:txBody>
          <a:bodyPr/>
          <a:lstStyle/>
          <a:p>
            <a:pPr lvl="0"/>
            <a:r>
              <a:rPr kumimoji="1" lang="en-US" altLang="zh-CN" dirty="0"/>
              <a:t>M</a:t>
            </a:r>
            <a:r>
              <a:rPr kumimoji="1" lang="en-US" altLang="zh-CN" dirty="0" smtClean="0"/>
              <a:t>edcl,</a:t>
            </a:r>
            <a:r>
              <a:rPr lang="en" altLang="zh-CN" dirty="0">
                <a:solidFill>
                  <a:srgbClr val="741B47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kumimoji="1" lang="en" altLang="zh-CN" dirty="0">
                <a:sym typeface="Droid Serif"/>
              </a:rPr>
              <a:t>Philips Kokoh Prasetyo</a:t>
            </a:r>
            <a:r>
              <a:rPr kumimoji="1" lang="zh-CN" altLang="zh-CN" dirty="0">
                <a:sym typeface="Droid Serif"/>
              </a:rPr>
              <a:t>,</a:t>
            </a:r>
            <a:r>
              <a:rPr kumimoji="1" lang="zh-CN" altLang="en-US" dirty="0">
                <a:sym typeface="Droid Serif"/>
              </a:rPr>
              <a:t> </a:t>
            </a:r>
            <a:r>
              <a:rPr kumimoji="1" lang="en" altLang="zh-CN" dirty="0">
                <a:sym typeface="Droid Serif"/>
              </a:rPr>
              <a:t>Arinto Murdopo</a:t>
            </a:r>
            <a:r>
              <a:rPr kumimoji="1" lang="en-US" altLang="zh-CN" dirty="0">
                <a:sym typeface="Droid Serif"/>
              </a:rPr>
              <a:t>,</a:t>
            </a:r>
            <a:r>
              <a:rPr kumimoji="1" lang="zh-CN" altLang="en-US" dirty="0">
                <a:sym typeface="Droid Serif"/>
              </a:rPr>
              <a:t> </a:t>
            </a:r>
            <a:r>
              <a:rPr kumimoji="1" lang="en" altLang="zh-CN" dirty="0">
                <a:sym typeface="Droid Serif"/>
              </a:rPr>
              <a:t>Casey Vu </a:t>
            </a:r>
          </a:p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dirty="0" smtClean="0"/>
              <a:t>Elasticsearch,</a:t>
            </a:r>
          </a:p>
          <a:p>
            <a:r>
              <a:rPr lang="en-US" altLang="zh-CN" sz="3200" dirty="0" smtClean="0"/>
              <a:t>You </a:t>
            </a:r>
            <a:r>
              <a:rPr lang="en-US" altLang="zh-CN" sz="3200" dirty="0"/>
              <a:t>know, for search! and more</a:t>
            </a:r>
            <a:r>
              <a:rPr lang="en-US" altLang="zh-CN" sz="3200" dirty="0" smtClean="0"/>
              <a:t>!</a:t>
            </a:r>
            <a:endParaRPr kumimoji="1" lang="en-US" altLang="zh-CN" dirty="0"/>
          </a:p>
        </p:txBody>
      </p:sp>
      <p:pic>
        <p:nvPicPr>
          <p:cNvPr id="6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545" y="531200"/>
            <a:ext cx="2764453" cy="1005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2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9"/>
    </mc:Choice>
    <mc:Fallback xmlns="">
      <p:transition xmlns:p14="http://schemas.microsoft.com/office/powerpoint/2010/main" spd="slow" advTm="95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47" y="-78405"/>
            <a:ext cx="10025265" cy="53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4"/>
    </mc:Choice>
    <mc:Fallback xmlns="">
      <p:transition xmlns:p14="http://schemas.microsoft.com/office/powerpoint/2010/main" spd="slow" advTm="56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43934" y="1803365"/>
            <a:ext cx="7961867" cy="2787966"/>
          </a:xfrm>
        </p:spPr>
        <p:txBody>
          <a:bodyPr/>
          <a:lstStyle/>
          <a:p>
            <a:pPr marL="114300" indent="0" algn="ctr">
              <a:buNone/>
            </a:pPr>
            <a:endParaRPr lang="en-US" altLang="zh-CN" sz="2000" b="1" dirty="0" smtClean="0"/>
          </a:p>
          <a:p>
            <a:pPr marL="114300" indent="0" algn="ctr">
              <a:buNone/>
            </a:pPr>
            <a:endParaRPr lang="en-US" altLang="zh-CN" sz="2000" b="1" dirty="0" smtClean="0"/>
          </a:p>
          <a:p>
            <a:pPr marL="114300" indent="0" algn="ctr">
              <a:buNone/>
            </a:pPr>
            <a:endParaRPr lang="en-US" altLang="zh-CN" sz="2000" b="1" dirty="0"/>
          </a:p>
          <a:p>
            <a:pPr marL="114300" indent="0" algn="ctr">
              <a:buNone/>
            </a:pPr>
            <a:r>
              <a:rPr lang="en-US" altLang="zh-CN" sz="2000" b="1" dirty="0" smtClean="0"/>
              <a:t>Apache </a:t>
            </a:r>
            <a:r>
              <a:rPr lang="en-US" altLang="zh-CN" sz="2000" b="1" dirty="0"/>
              <a:t>2.0 License</a:t>
            </a:r>
          </a:p>
          <a:p>
            <a:pPr marL="114300" indent="0" algn="ctr">
              <a:buNone/>
            </a:pPr>
            <a:r>
              <a:rPr lang="en-US" altLang="zh-CN" sz="2000" b="1" dirty="0"/>
              <a:t>https://</a:t>
            </a:r>
            <a:r>
              <a:rPr lang="en-US" altLang="zh-CN" sz="2000" b="1" dirty="0" err="1"/>
              <a:t>www.apache.org</a:t>
            </a:r>
            <a:r>
              <a:rPr lang="en-US" altLang="zh-CN" sz="2000" b="1" dirty="0"/>
              <a:t>/licenses/LICENSE-2.0</a:t>
            </a:r>
          </a:p>
          <a:p>
            <a:pPr marL="114300" indent="0" algn="ctr">
              <a:buNone/>
            </a:pPr>
            <a:endParaRPr kumimoji="1" lang="zh-CN" altLang="en-US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</a:t>
            </a:r>
            <a:r>
              <a:rPr lang="en-US" altLang="zh-CN" sz="2000" b="1" dirty="0">
                <a:solidFill>
                  <a:schemeClr val="accent3"/>
                </a:solidFill>
              </a:rPr>
              <a:t>open source</a:t>
            </a:r>
            <a:r>
              <a:rPr lang="en-US" altLang="zh-CN" sz="2000" dirty="0"/>
              <a:t>, distributed, scalable, highly available,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09" y="1897451"/>
            <a:ext cx="654477" cy="1317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68" y="2080246"/>
            <a:ext cx="1330446" cy="11344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69" y="3953312"/>
            <a:ext cx="6902245" cy="11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28"/>
    </mc:Choice>
    <mc:Fallback xmlns="">
      <p:transition xmlns:p14="http://schemas.microsoft.com/office/powerpoint/2010/main" spd="slow" advTm="258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</a:t>
            </a:r>
            <a:r>
              <a:rPr lang="en-US" altLang="zh-CN" sz="2000" b="1" dirty="0">
                <a:solidFill>
                  <a:schemeClr val="accent3"/>
                </a:solidFill>
              </a:rPr>
              <a:t>distributed, scalable</a:t>
            </a:r>
            <a:r>
              <a:rPr lang="en-US" altLang="zh-CN" sz="2000" dirty="0"/>
              <a:t>, highly available,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1" y="2873607"/>
            <a:ext cx="952500" cy="889000"/>
          </a:xfrm>
          <a:prstGeom prst="rect">
            <a:avLst/>
          </a:prstGeom>
        </p:spPr>
      </p:pic>
      <p:sp>
        <p:nvSpPr>
          <p:cNvPr id="9" name="矩形标注 8"/>
          <p:cNvSpPr/>
          <p:nvPr/>
        </p:nvSpPr>
        <p:spPr>
          <a:xfrm>
            <a:off x="11824421" y="1967905"/>
            <a:ext cx="5162430" cy="2352210"/>
          </a:xfrm>
          <a:prstGeom prst="wedgeRectCallout">
            <a:avLst>
              <a:gd name="adj1" fmla="val -76800"/>
              <a:gd name="adj2" fmla="val 85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12279075" y="2375622"/>
            <a:ext cx="674140" cy="674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13109990" y="2375622"/>
            <a:ext cx="674140" cy="674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3936530" y="2375622"/>
            <a:ext cx="674140" cy="674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4801349" y="2375622"/>
            <a:ext cx="674140" cy="674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075265" y="2109038"/>
            <a:ext cx="4433417" cy="1113379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627889" y="2375622"/>
            <a:ext cx="674140" cy="6743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 rot="5400000">
            <a:off x="16318673" y="2499682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Index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614413" y="3676248"/>
            <a:ext cx="368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Create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shards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04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6"/>
    </mc:Choice>
    <mc:Fallback xmlns="">
      <p:transition xmlns:p14="http://schemas.microsoft.com/office/powerpoint/2010/main" spd="slow" advTm="138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</a:t>
            </a:r>
            <a:r>
              <a:rPr lang="en-US" altLang="zh-CN" sz="2000" b="1" dirty="0">
                <a:solidFill>
                  <a:schemeClr val="accent3"/>
                </a:solidFill>
              </a:rPr>
              <a:t>distributed, scalable</a:t>
            </a:r>
            <a:r>
              <a:rPr lang="en-US" altLang="zh-CN" sz="2000" dirty="0"/>
              <a:t>, highly available,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1" y="2873607"/>
            <a:ext cx="952500" cy="88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91" y="2873607"/>
            <a:ext cx="952500" cy="88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91" y="2873607"/>
            <a:ext cx="952500" cy="88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691" y="2873607"/>
            <a:ext cx="952500" cy="88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91" y="2873607"/>
            <a:ext cx="952500" cy="889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1" y="2873607"/>
            <a:ext cx="952500" cy="889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4016" y="4437832"/>
            <a:ext cx="776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Netflix</a:t>
            </a:r>
            <a:r>
              <a:rPr lang="zh-CN" altLang="en-US" dirty="0" smtClean="0">
                <a:solidFill>
                  <a:schemeClr val="accent6"/>
                </a:solidFill>
              </a:rPr>
              <a:t>：</a:t>
            </a:r>
            <a:r>
              <a:rPr lang="en-US" altLang="zh-CN" dirty="0" smtClean="0">
                <a:solidFill>
                  <a:schemeClr val="accent6"/>
                </a:solidFill>
              </a:rPr>
              <a:t>”~</a:t>
            </a:r>
            <a:r>
              <a:rPr lang="en-US" altLang="zh-CN" dirty="0">
                <a:solidFill>
                  <a:schemeClr val="accent6"/>
                </a:solidFill>
              </a:rPr>
              <a:t>150 clusters totaling ~3,500 instances hosting ~1.3 PB of </a:t>
            </a:r>
            <a:r>
              <a:rPr lang="en-US" altLang="zh-CN" dirty="0" smtClean="0">
                <a:solidFill>
                  <a:schemeClr val="accent6"/>
                </a:solidFill>
              </a:rPr>
              <a:t>data”</a:t>
            </a:r>
            <a:endParaRPr kumimoji="1"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6245" y="469019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>
                <a:solidFill>
                  <a:schemeClr val="accent6"/>
                </a:solidFill>
              </a:rPr>
              <a:t>http://</a:t>
            </a:r>
            <a:r>
              <a:rPr lang="en-US" altLang="zh-CN" sz="1000" dirty="0" err="1">
                <a:solidFill>
                  <a:schemeClr val="accent6"/>
                </a:solidFill>
              </a:rPr>
              <a:t>techblog.netflix.com</a:t>
            </a:r>
            <a:r>
              <a:rPr lang="en-US" altLang="zh-CN" sz="1000" dirty="0">
                <a:solidFill>
                  <a:schemeClr val="accent6"/>
                </a:solidFill>
              </a:rPr>
              <a:t>/2016/02/</a:t>
            </a:r>
            <a:r>
              <a:rPr lang="en-US" altLang="zh-CN" sz="1000" dirty="0" err="1">
                <a:solidFill>
                  <a:schemeClr val="accent6"/>
                </a:solidFill>
              </a:rPr>
              <a:t>evolution-of-netflix-data-pipeline.html?m</a:t>
            </a:r>
            <a:r>
              <a:rPr lang="en-US" altLang="zh-CN" sz="1000" dirty="0">
                <a:solidFill>
                  <a:schemeClr val="accent6"/>
                </a:solidFill>
              </a:rPr>
              <a:t>=1</a:t>
            </a:r>
            <a:endParaRPr lang="zh-CN" altLang="en-US" sz="1000" dirty="0">
              <a:solidFill>
                <a:schemeClr val="accent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97708" y="3915754"/>
            <a:ext cx="6567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5"/>
                </a:solidFill>
              </a:rPr>
              <a:t>Thomson </a:t>
            </a:r>
            <a:r>
              <a:rPr lang="en-US" altLang="zh-CN" dirty="0" smtClean="0">
                <a:solidFill>
                  <a:schemeClr val="accent5"/>
                </a:solidFill>
              </a:rPr>
              <a:t>Reuters: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</a:rPr>
              <a:t>“107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</a:rPr>
              <a:t>clusters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</a:rPr>
              <a:t>~1747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zh-CN" dirty="0" smtClean="0">
                <a:solidFill>
                  <a:schemeClr val="accent5"/>
                </a:solidFill>
              </a:rPr>
              <a:t>nodes”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r>
              <a:rPr lang="zh-CN" altLang="zh-CN" dirty="0" smtClean="0">
                <a:solidFill>
                  <a:schemeClr val="accent5"/>
                </a:solidFill>
              </a:rPr>
              <a:t>@</a:t>
            </a:r>
            <a:r>
              <a:rPr lang="en-US" altLang="zh-CN" dirty="0" smtClean="0">
                <a:solidFill>
                  <a:schemeClr val="accent5"/>
                </a:solidFill>
              </a:rPr>
              <a:t>Elastic{ON}16</a:t>
            </a:r>
            <a:r>
              <a:rPr lang="zh-CN" altLang="en-US" dirty="0" smtClean="0">
                <a:solidFill>
                  <a:schemeClr val="accent5"/>
                </a:solidFill>
              </a:rPr>
              <a:t> 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25131" y="4179208"/>
            <a:ext cx="658756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7A5DE"/>
                </a:solidFill>
              </a:rPr>
              <a:t>https://</a:t>
            </a:r>
            <a:r>
              <a:rPr lang="en-US" altLang="zh-CN" sz="1050" dirty="0" err="1">
                <a:solidFill>
                  <a:srgbClr val="07A5DE"/>
                </a:solidFill>
              </a:rPr>
              <a:t>speakerdeck.com</a:t>
            </a:r>
            <a:r>
              <a:rPr lang="en-US" altLang="zh-CN" sz="1050" dirty="0">
                <a:solidFill>
                  <a:srgbClr val="07A5DE"/>
                </a:solidFill>
              </a:rPr>
              <a:t>/elastic/</a:t>
            </a:r>
            <a:r>
              <a:rPr lang="en-US" altLang="zh-CN" sz="1050" dirty="0" err="1">
                <a:solidFill>
                  <a:srgbClr val="07A5DE"/>
                </a:solidFill>
              </a:rPr>
              <a:t>thomson</a:t>
            </a:r>
            <a:r>
              <a:rPr lang="en-US" altLang="zh-CN" sz="1050" dirty="0">
                <a:solidFill>
                  <a:srgbClr val="07A5DE"/>
                </a:solidFill>
              </a:rPr>
              <a:t>-</a:t>
            </a:r>
            <a:r>
              <a:rPr lang="en-US" altLang="zh-CN" sz="1050" dirty="0" err="1">
                <a:solidFill>
                  <a:srgbClr val="07A5DE"/>
                </a:solidFill>
              </a:rPr>
              <a:t>reuters</a:t>
            </a:r>
            <a:r>
              <a:rPr lang="en-US" altLang="zh-CN" sz="1050" dirty="0">
                <a:solidFill>
                  <a:srgbClr val="07A5DE"/>
                </a:solidFill>
              </a:rPr>
              <a:t>-research-journalism-finance-and-elastic</a:t>
            </a:r>
            <a:endParaRPr lang="zh-CN" altLang="en-US" sz="1050" dirty="0">
              <a:solidFill>
                <a:srgbClr val="07A5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5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0"/>
    </mc:Choice>
    <mc:Fallback xmlns="">
      <p:transition xmlns:p14="http://schemas.microsoft.com/office/powerpoint/2010/main" spd="slow" advTm="88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distributed, scalable, </a:t>
            </a:r>
            <a:r>
              <a:rPr lang="en-US" altLang="zh-CN" sz="2000" b="1" dirty="0">
                <a:solidFill>
                  <a:schemeClr val="accent3"/>
                </a:solidFill>
              </a:rPr>
              <a:t>highly available</a:t>
            </a:r>
            <a:r>
              <a:rPr lang="en-US" altLang="zh-CN" sz="2000" dirty="0"/>
              <a:t>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1" y="2873607"/>
            <a:ext cx="952500" cy="88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91" y="2873607"/>
            <a:ext cx="952500" cy="88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91" y="2873607"/>
            <a:ext cx="952500" cy="88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691" y="2873607"/>
            <a:ext cx="952500" cy="889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1" y="2873607"/>
            <a:ext cx="952500" cy="88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56" y="2873607"/>
            <a:ext cx="952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6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40"/>
    </mc:Choice>
    <mc:Fallback xmlns="">
      <p:transition xmlns:p14="http://schemas.microsoft.com/office/powerpoint/2010/main" spd="slow" advTm="694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distributed, scalable, highly available, </a:t>
            </a:r>
            <a:r>
              <a:rPr lang="en-US" altLang="zh-CN" sz="2000" b="1" dirty="0">
                <a:solidFill>
                  <a:schemeClr val="accent3"/>
                </a:solidFill>
              </a:rPr>
              <a:t>document-oriented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89817" y="1941537"/>
            <a:ext cx="7227405" cy="23083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{</a:t>
            </a:r>
          </a:p>
          <a:p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pt-BR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</a:t>
            </a:r>
            <a:r>
              <a:rPr lang="pt-BR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title</a:t>
            </a:r>
            <a:r>
              <a:rPr lang="pt-B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pt-B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: “</a:t>
            </a:r>
            <a:r>
              <a:rPr lang="en-US" altLang="zh-CN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Elasticsearch: You know, for search! and more!</a:t>
            </a:r>
            <a:r>
              <a:rPr lang="pt-B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”,</a:t>
            </a:r>
          </a:p>
          <a:p>
            <a:r>
              <a:rPr lang="zh-CN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“room”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: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“Level 3, Fermi Hall”,</a:t>
            </a:r>
          </a:p>
          <a:p>
            <a:r>
              <a:rPr lang="zh-CN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speakers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: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[“</a:t>
            </a:r>
            <a:r>
              <a:rPr lang="en-US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Medcl”,“Philips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Kokoh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Prasetyo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”],</a:t>
            </a:r>
            <a:endParaRPr lang="pt-BR" altLang="zh-CN" sz="1600" dirty="0">
              <a:solidFill>
                <a:schemeClr val="dk1"/>
              </a:solidFill>
              <a:latin typeface="Courier New"/>
              <a:ea typeface="Courier New"/>
              <a:cs typeface="Courier New"/>
            </a:endParaRPr>
          </a:p>
          <a:p>
            <a:r>
              <a:rPr lang="zh-CN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 </a:t>
            </a:r>
            <a:r>
              <a:rPr lang="fr-F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“location” : 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fr-F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{</a:t>
            </a:r>
          </a:p>
          <a:p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		“</a:t>
            </a:r>
            <a:r>
              <a:rPr lang="en-US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lat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 : </a:t>
            </a:r>
            <a:r>
              <a:rPr lang="nb-NO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1.3329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,</a:t>
            </a:r>
          </a:p>
          <a:p>
            <a:r>
              <a:rPr lang="hr-H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		“lon”:</a:t>
            </a:r>
            <a:r>
              <a:rPr lang="zh-CN" altLang="en-US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hr-H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103.7358</a:t>
            </a:r>
          </a:p>
          <a:p>
            <a:r>
              <a:rPr lang="hr-H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	}</a:t>
            </a:r>
          </a:p>
          <a:p>
            <a:r>
              <a:rPr lang="uk-UA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}</a:t>
            </a:r>
            <a:endParaRPr lang="zh-CN" altLang="en-US" sz="1600" dirty="0">
              <a:solidFill>
                <a:schemeClr val="dk1"/>
              </a:solidFill>
              <a:latin typeface="Courier New"/>
              <a:ea typeface="Courier New"/>
              <a:cs typeface="Courier New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72" y="3474116"/>
            <a:ext cx="1943100" cy="1206500"/>
          </a:xfrm>
          <a:prstGeom prst="rect">
            <a:avLst/>
          </a:prstGeom>
        </p:spPr>
      </p:pic>
      <p:sp>
        <p:nvSpPr>
          <p:cNvPr id="16" name="矩形标注 15"/>
          <p:cNvSpPr/>
          <p:nvPr/>
        </p:nvSpPr>
        <p:spPr>
          <a:xfrm>
            <a:off x="2790625" y="4398451"/>
            <a:ext cx="2100807" cy="564330"/>
          </a:xfrm>
          <a:prstGeom prst="wedgeRectCallout">
            <a:avLst>
              <a:gd name="adj1" fmla="val -29788"/>
              <a:gd name="adj2" fmla="val -1042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12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05"/>
    </mc:Choice>
    <mc:Fallback xmlns="">
      <p:transition xmlns:p14="http://schemas.microsoft.com/office/powerpoint/2010/main" spd="slow" advTm="480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distributed, scalable, highly available, </a:t>
            </a:r>
            <a:r>
              <a:rPr lang="en-US" altLang="zh-CN" sz="2000" dirty="0">
                <a:solidFill>
                  <a:srgbClr val="3EBEB0"/>
                </a:solidFill>
              </a:rPr>
              <a:t>document-oriented</a:t>
            </a:r>
            <a:r>
              <a:rPr lang="en-US" altLang="zh-CN" sz="2000" dirty="0"/>
              <a:t>, </a:t>
            </a:r>
            <a:r>
              <a:rPr lang="en-US" altLang="zh-CN" sz="2000" b="1" dirty="0" err="1">
                <a:solidFill>
                  <a:schemeClr val="accent3"/>
                </a:solidFill>
              </a:rPr>
              <a:t>RESTful</a:t>
            </a:r>
            <a:r>
              <a:rPr lang="en-US" altLang="zh-CN" sz="2000" dirty="0"/>
              <a:t>, full text search engine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19488" y="2454864"/>
            <a:ext cx="5554463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curl</a:t>
            </a:r>
            <a:r>
              <a:rPr lang="pt-BR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–XPOST localhost:9200</a:t>
            </a:r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/</a:t>
            </a:r>
            <a:r>
              <a:rPr lang="en-US" altLang="zh-CN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fossasia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/user/10</a:t>
            </a:r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pt-BR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–d‘</a:t>
            </a:r>
            <a:endParaRPr lang="pt-BR" altLang="zh-CN" sz="1600" dirty="0">
              <a:solidFill>
                <a:schemeClr val="dk1"/>
              </a:solidFill>
              <a:latin typeface="Courier New"/>
              <a:ea typeface="Courier New"/>
              <a:cs typeface="Courier New"/>
            </a:endParaRPr>
          </a:p>
          <a:p>
            <a:r>
              <a:rPr lang="en-US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{</a:t>
            </a:r>
          </a:p>
          <a:p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“name”:</a:t>
            </a:r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“Medcl”,</a:t>
            </a:r>
          </a:p>
          <a:p>
            <a:r>
              <a:rPr lang="zh-CN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“gender”:</a:t>
            </a:r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“male”,</a:t>
            </a:r>
          </a:p>
          <a:p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“mail”:</a:t>
            </a:r>
            <a:r>
              <a:rPr lang="zh-CN" altLang="en-US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“</a:t>
            </a:r>
            <a:r>
              <a:rPr lang="en-US" altLang="zh-CN" sz="1600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medcl@elastic.co</a:t>
            </a:r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”</a:t>
            </a:r>
          </a:p>
          <a:p>
            <a:r>
              <a:rPr lang="en-US" altLang="zh-CN" sz="1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}</a:t>
            </a:r>
            <a:endParaRPr lang="pt-BR" altLang="zh-CN" sz="1600" dirty="0">
              <a:solidFill>
                <a:schemeClr val="dk1"/>
              </a:solidFill>
              <a:latin typeface="Courier New"/>
              <a:ea typeface="Courier New"/>
              <a:cs typeface="Courier New"/>
            </a:endParaRPr>
          </a:p>
          <a:p>
            <a:r>
              <a:rPr lang="uk-UA" altLang="zh-CN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</a:rPr>
              <a:t>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64" y="2360778"/>
            <a:ext cx="3119203" cy="2214634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3119859" y="1866279"/>
            <a:ext cx="914400" cy="447456"/>
          </a:xfrm>
          <a:prstGeom prst="wedgeRectCallout">
            <a:avLst>
              <a:gd name="adj1" fmla="val 28888"/>
              <a:gd name="adj2" fmla="val 870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Index</a:t>
            </a:r>
            <a:endParaRPr kumimoji="1"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4227488" y="1866279"/>
            <a:ext cx="914400" cy="447456"/>
          </a:xfrm>
          <a:prstGeom prst="wedgeRectCallout">
            <a:avLst>
              <a:gd name="adj1" fmla="val 23745"/>
              <a:gd name="adj2" fmla="val 870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Type</a:t>
            </a:r>
            <a:endParaRPr kumimoji="1"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5348107" y="1866279"/>
            <a:ext cx="914400" cy="447456"/>
          </a:xfrm>
          <a:prstGeom prst="wedgeRectCallout">
            <a:avLst>
              <a:gd name="adj1" fmla="val -29406"/>
              <a:gd name="adj2" fmla="val 835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ID</a:t>
            </a:r>
            <a:endParaRPr kumimoji="1"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1896998" y="1866279"/>
            <a:ext cx="1098158" cy="447456"/>
          </a:xfrm>
          <a:prstGeom prst="wedgeRectCallout">
            <a:avLst>
              <a:gd name="adj1" fmla="val 6292"/>
              <a:gd name="adj2" fmla="val 940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Endpoint</a:t>
            </a:r>
            <a:endParaRPr kumimoji="1" lang="zh-CN" altLang="en-US" dirty="0"/>
          </a:p>
        </p:txBody>
      </p:sp>
      <p:sp>
        <p:nvSpPr>
          <p:cNvPr id="12" name="矩形标注 11"/>
          <p:cNvSpPr/>
          <p:nvPr/>
        </p:nvSpPr>
        <p:spPr>
          <a:xfrm>
            <a:off x="2021701" y="4564010"/>
            <a:ext cx="1254932" cy="447456"/>
          </a:xfrm>
          <a:prstGeom prst="wedgeRectCallout">
            <a:avLst>
              <a:gd name="adj1" fmla="val 10040"/>
              <a:gd name="adj2" fmla="val -917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r>
              <a:rPr kumimoji="1" lang="en-US" altLang="zh-CN" dirty="0" smtClean="0"/>
              <a:t>ocument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99"/>
    </mc:Choice>
    <mc:Fallback xmlns="">
      <p:transition xmlns:p14="http://schemas.microsoft.com/office/powerpoint/2010/main" spd="slow" advTm="554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distributed, scalable, highly available,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E9478B"/>
                </a:solidFill>
              </a:rPr>
              <a:t>full text search engine</a:t>
            </a:r>
            <a:r>
              <a:rPr lang="en-US" altLang="zh-CN" sz="2000" dirty="0"/>
              <a:t> with real-time search and analytics capabilities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957001"/>
            <a:ext cx="5397500" cy="257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015" y="3248361"/>
            <a:ext cx="3518433" cy="643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3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3"/>
    </mc:Choice>
    <mc:Fallback xmlns="">
      <p:transition xmlns:p14="http://schemas.microsoft.com/office/powerpoint/2010/main" spd="slow" advTm="320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Elasticsearch is…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2000" dirty="0"/>
              <a:t>Elasticsearch is an open source, distributed, scalable, highly available, document-oriented, </a:t>
            </a:r>
            <a:r>
              <a:rPr lang="en-US" altLang="zh-CN" sz="2000" dirty="0" err="1"/>
              <a:t>RESTful</a:t>
            </a:r>
            <a:r>
              <a:rPr lang="en-US" altLang="zh-CN" sz="2000" dirty="0"/>
              <a:t>, full text search engine with </a:t>
            </a:r>
            <a:r>
              <a:rPr lang="en-US" altLang="zh-CN" sz="2000" b="1" dirty="0">
                <a:solidFill>
                  <a:schemeClr val="accent3"/>
                </a:solidFill>
              </a:rPr>
              <a:t>real-time search and analytics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E9478B"/>
                </a:solidFill>
              </a:rPr>
              <a:t>capabilities</a:t>
            </a:r>
            <a:endParaRPr kumimoji="1" lang="zh-CN" altLang="en-US" sz="2000" b="1" dirty="0">
              <a:solidFill>
                <a:srgbClr val="E9478B"/>
              </a:solidFill>
            </a:endParaRPr>
          </a:p>
          <a:p>
            <a:endParaRPr kumimoji="1" lang="zh-CN" altLang="en-US" sz="2000" dirty="0"/>
          </a:p>
          <a:p>
            <a:endParaRPr kumimoji="1" lang="en-US" altLang="zh-CN" sz="2000" dirty="0" smtClean="0"/>
          </a:p>
          <a:p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86" b="86717" l="11278" r="88865">
                        <a14:backgroundMark x1="49750" y1="42043" x2="49750" y2="42043"/>
                        <a14:backgroundMark x1="49750" y1="42043" x2="49750" y2="42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1468" y="1653144"/>
            <a:ext cx="6650891" cy="37883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1685" y="2073095"/>
            <a:ext cx="3121367" cy="3134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Real-time analytics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Time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series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data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analytics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Log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analysis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Security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analytics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Fraud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detection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Prediction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modeling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Recommendations</a:t>
            </a:r>
          </a:p>
          <a:p>
            <a:pPr>
              <a:lnSpc>
                <a:spcPct val="110000"/>
              </a:lnSpc>
            </a:pPr>
            <a:endParaRPr kumimoji="1" lang="en-US" altLang="zh-CN" dirty="0">
              <a:solidFill>
                <a:schemeClr val="bg2"/>
              </a:solidFill>
            </a:endParaRPr>
          </a:p>
          <a:p>
            <a:pPr>
              <a:lnSpc>
                <a:spcPct val="110000"/>
              </a:lnSpc>
            </a:pPr>
            <a:endParaRPr kumimoji="1" lang="zh-CN" altLang="en-US" dirty="0">
              <a:solidFill>
                <a:schemeClr val="bg2"/>
              </a:solidFill>
            </a:endParaRPr>
          </a:p>
          <a:p>
            <a:pPr>
              <a:lnSpc>
                <a:spcPct val="110000"/>
              </a:lnSpc>
            </a:pPr>
            <a:endParaRPr kumimoji="1"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4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8"/>
    </mc:Choice>
    <mc:Fallback xmlns="">
      <p:transition xmlns:p14="http://schemas.microsoft.com/office/powerpoint/2010/main" spd="slow" advTm="254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8673" y="784860"/>
            <a:ext cx="3451859" cy="356997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How do we use it?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-505" b="-505"/>
          <a:stretch>
            <a:fillRect/>
          </a:stretch>
        </p:blipFill>
        <p:spPr>
          <a:xfrm>
            <a:off x="5234941" y="784860"/>
            <a:ext cx="3634740" cy="3653720"/>
          </a:xfrm>
        </p:spPr>
      </p:pic>
    </p:spTree>
    <p:extLst>
      <p:ext uri="{BB962C8B-B14F-4D97-AF65-F5344CB8AC3E}">
        <p14:creationId xmlns:p14="http://schemas.microsoft.com/office/powerpoint/2010/main" val="35028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6"/>
    </mc:Choice>
    <mc:Fallback xmlns="">
      <p:transition xmlns:p14="http://schemas.microsoft.com/office/powerpoint/2010/main" spd="slow" advTm="131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am I?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altLang="zh-CN" dirty="0"/>
              <a:t>Medcl</a:t>
            </a:r>
            <a:r>
              <a:rPr lang="zh-CN" altLang="sk-SK" dirty="0"/>
              <a:t>，曾勇（</a:t>
            </a:r>
            <a:r>
              <a:rPr lang="sk-SK" altLang="zh-CN" dirty="0"/>
              <a:t>Zeng Yong</a:t>
            </a:r>
            <a:r>
              <a:rPr lang="zh-CN" altLang="sk-SK" dirty="0"/>
              <a:t>）</a:t>
            </a:r>
          </a:p>
          <a:p>
            <a:r>
              <a:rPr lang="en-US" altLang="zh-CN" dirty="0" smtClean="0"/>
              <a:t>Developer/Evangelist @ </a:t>
            </a:r>
            <a:r>
              <a:rPr lang="en-US" altLang="zh-CN" dirty="0"/>
              <a:t>Elastic</a:t>
            </a:r>
          </a:p>
          <a:p>
            <a:pPr lvl="1"/>
            <a:r>
              <a:rPr lang="en-US" altLang="zh-CN" dirty="0"/>
              <a:t>Follow Elasticsearch Since v0.5,2010</a:t>
            </a:r>
          </a:p>
          <a:p>
            <a:pPr lvl="1"/>
            <a:r>
              <a:rPr lang="en-US" altLang="zh-CN" dirty="0"/>
              <a:t>Joined Elastic Since September,2015  </a:t>
            </a:r>
          </a:p>
          <a:p>
            <a:r>
              <a:rPr lang="en-US" altLang="zh-CN" dirty="0"/>
              <a:t>@</a:t>
            </a:r>
            <a:r>
              <a:rPr lang="en-US" altLang="zh-CN" dirty="0" smtClean="0"/>
              <a:t>medcl</a:t>
            </a:r>
          </a:p>
          <a:p>
            <a:r>
              <a:rPr lang="en-US" altLang="zh-CN" dirty="0" err="1" smtClean="0"/>
              <a:t>medcl</a:t>
            </a:r>
            <a:r>
              <a:rPr lang="en-US" altLang="zh-CN" err="1" smtClean="0"/>
              <a:t>@</a:t>
            </a:r>
            <a:r>
              <a:rPr lang="en-US" altLang="zh-CN" smtClean="0"/>
              <a:t>elastic.co</a:t>
            </a:r>
            <a:endParaRPr lang="en-US" altLang="zh-CN" dirty="0"/>
          </a:p>
          <a:p>
            <a:r>
              <a:rPr lang="en-US" altLang="zh-CN" u="sng" dirty="0">
                <a:hlinkClick r:id="rId3"/>
              </a:rPr>
              <a:t>http://github.com/medcl</a:t>
            </a:r>
            <a:endParaRPr lang="en-US" altLang="zh-CN" dirty="0">
              <a:hlinkClick r:id="rId3"/>
            </a:endParaRPr>
          </a:p>
          <a:p>
            <a:r>
              <a:rPr lang="en-US" altLang="zh-CN" dirty="0"/>
              <a:t>Based in Changsha</a:t>
            </a:r>
            <a:r>
              <a:rPr lang="en-US" altLang="zh-CN" dirty="0" smtClean="0"/>
              <a:t>, Hunan</a:t>
            </a:r>
            <a:r>
              <a:rPr lang="en-US" altLang="en-US" dirty="0" smtClean="0"/>
              <a:t>, </a:t>
            </a:r>
            <a:r>
              <a:rPr lang="en-US" altLang="zh-CN" dirty="0" smtClean="0"/>
              <a:t>China</a:t>
            </a:r>
            <a:endParaRPr kumimoji="1" lang="zh-CN" altLang="en-US" dirty="0"/>
          </a:p>
        </p:txBody>
      </p:sp>
      <p:pic>
        <p:nvPicPr>
          <p:cNvPr id="6" name="图片 5" descr="elastic-logo-V-full 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40" y="1219200"/>
            <a:ext cx="2891770" cy="2706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463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6"/>
    </mc:Choice>
    <mc:Fallback xmlns="">
      <p:transition xmlns:p14="http://schemas.microsoft.com/office/powerpoint/2010/main" spd="slow" advTm="492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 &amp; Run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600" dirty="0" smtClean="0"/>
              <a:t>1. Download </a:t>
            </a:r>
          </a:p>
          <a:p>
            <a:pPr lvl="1"/>
            <a:r>
              <a:rPr kumimoji="1" lang="en-US" altLang="zh-CN" sz="2800" dirty="0"/>
              <a:t>http://</a:t>
            </a:r>
            <a:r>
              <a:rPr kumimoji="1" lang="en-US" altLang="zh-CN" sz="2800" dirty="0" err="1"/>
              <a:t>download.elastic.co</a:t>
            </a:r>
            <a:endParaRPr kumimoji="1" lang="en-US" altLang="zh-CN" sz="2800" dirty="0" smtClean="0"/>
          </a:p>
          <a:p>
            <a:r>
              <a:rPr kumimoji="1" lang="en-US" altLang="zh-CN" sz="3600" dirty="0" smtClean="0"/>
              <a:t>2. Unzip</a:t>
            </a:r>
          </a:p>
          <a:p>
            <a:r>
              <a:rPr kumimoji="1" lang="en-US" altLang="zh-CN" sz="3600" dirty="0" smtClean="0"/>
              <a:t>3. Run: </a:t>
            </a:r>
          </a:p>
          <a:p>
            <a:pPr lvl="1"/>
            <a:r>
              <a:rPr kumimoji="1" lang="en-US" altLang="zh-CN" sz="2800" dirty="0" smtClean="0"/>
              <a:t>./bin/</a:t>
            </a:r>
            <a:r>
              <a:rPr kumimoji="1" lang="en-US" altLang="zh-CN" sz="2800" dirty="0" err="1" smtClean="0"/>
              <a:t>elasticsearch</a:t>
            </a:r>
            <a:r>
              <a:rPr kumimoji="1" lang="en-US" altLang="zh-CN" sz="2800" dirty="0" smtClean="0"/>
              <a:t> </a:t>
            </a:r>
          </a:p>
          <a:p>
            <a:pPr lvl="1"/>
            <a:r>
              <a:rPr kumimoji="1" lang="en-US" altLang="zh-CN" sz="2800" dirty="0"/>
              <a:t>b</a:t>
            </a:r>
            <a:r>
              <a:rPr kumimoji="1" lang="en-US" altLang="zh-CN" sz="2800" dirty="0" smtClean="0"/>
              <a:t>in/</a:t>
            </a:r>
            <a:r>
              <a:rPr kumimoji="1" lang="en-US" altLang="zh-CN" sz="2800" dirty="0" err="1" smtClean="0"/>
              <a:t>elasticsearch.bat</a:t>
            </a:r>
            <a:endParaRPr kumimoji="1"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92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 smtClean="0"/>
              <a:t>Tools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first</a:t>
            </a:r>
            <a:endParaRPr kumimoji="1" lang="zh-CN" altLang="en-US" sz="24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343934" y="886303"/>
            <a:ext cx="7961867" cy="3497580"/>
          </a:xfrm>
        </p:spPr>
        <p:txBody>
          <a:bodyPr/>
          <a:lstStyle/>
          <a:p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kibana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unzip</a:t>
            </a:r>
            <a:r>
              <a:rPr lang="zh-CN" altLang="en-US" dirty="0" smtClean="0"/>
              <a:t>！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github.com</a:t>
            </a:r>
            <a:r>
              <a:rPr lang="en-US" altLang="zh-CN" dirty="0" smtClean="0"/>
              <a:t>/elastic/</a:t>
            </a:r>
            <a:r>
              <a:rPr lang="en-US" altLang="zh-CN" dirty="0" err="1" smtClean="0"/>
              <a:t>kibana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  <a:r>
              <a:rPr lang="en-US" altLang="zh-CN" dirty="0"/>
              <a:t>/bin/</a:t>
            </a:r>
            <a:r>
              <a:rPr lang="en-US" altLang="zh-CN" dirty="0" err="1"/>
              <a:t>kibana</a:t>
            </a:r>
            <a:r>
              <a:rPr lang="en-US" altLang="zh-CN" dirty="0"/>
              <a:t> plugin --install elastic/sense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57" y="1699247"/>
            <a:ext cx="6118724" cy="30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41"/>
    </mc:Choice>
    <mc:Fallback xmlns="">
      <p:transition xmlns:p14="http://schemas.microsoft.com/office/powerpoint/2010/main" spd="slow" advTm="488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Indexing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/>
              <a:t>POST twitter/tweet/1</a:t>
            </a:r>
          </a:p>
          <a:p>
            <a:r>
              <a:rPr kumimoji="1" lang="en-US" altLang="zh-CN" sz="2400" dirty="0"/>
              <a:t>{</a:t>
            </a:r>
          </a:p>
          <a:p>
            <a:r>
              <a:rPr kumimoji="1" lang="en-US" altLang="zh-CN" sz="2400" dirty="0"/>
              <a:t>  "</a:t>
            </a:r>
            <a:r>
              <a:rPr kumimoji="1" lang="en-US" altLang="zh-CN" sz="2400" dirty="0" err="1"/>
              <a:t>user":"medcl</a:t>
            </a:r>
            <a:r>
              <a:rPr kumimoji="1" lang="en-US" altLang="zh-CN" sz="2400" dirty="0"/>
              <a:t>",</a:t>
            </a:r>
          </a:p>
          <a:p>
            <a:r>
              <a:rPr kumimoji="1" lang="en-US" altLang="zh-CN" sz="2400" dirty="0"/>
              <a:t>  "message":"</a:t>
            </a:r>
            <a:r>
              <a:rPr kumimoji="1" lang="en-US" altLang="zh-CN" sz="2400" dirty="0" err="1"/>
              <a:t>elasticsearch</a:t>
            </a:r>
            <a:r>
              <a:rPr kumimoji="1" lang="en-US" altLang="zh-CN" sz="2400" dirty="0"/>
              <a:t> is awesome!"</a:t>
            </a:r>
          </a:p>
          <a:p>
            <a:r>
              <a:rPr kumimoji="1" lang="en-US" altLang="zh-CN" sz="2400" dirty="0"/>
              <a:t>}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85" y="1430847"/>
            <a:ext cx="3785095" cy="371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39"/>
    </mc:Choice>
    <mc:Fallback xmlns="">
      <p:transition xmlns:p14="http://schemas.microsoft.com/office/powerpoint/2010/main" spd="slow" advTm="316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Retrieving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 smtClean="0"/>
              <a:t>GET twitter/tweet/1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22" y="1986928"/>
            <a:ext cx="5196061" cy="2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0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3"/>
    </mc:Choice>
    <mc:Fallback xmlns="">
      <p:transition xmlns:p14="http://schemas.microsoft.com/office/powerpoint/2010/main" spd="slow" advTm="211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Updating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>
          <a:xfrm>
            <a:off x="690879" y="1464908"/>
            <a:ext cx="7947516" cy="2954693"/>
          </a:xfrm>
        </p:spPr>
        <p:txBody>
          <a:bodyPr/>
          <a:lstStyle/>
          <a:p>
            <a:r>
              <a:rPr kumimoji="1" lang="en-US" altLang="zh-CN" sz="2400" dirty="0" smtClean="0"/>
              <a:t>PUT </a:t>
            </a:r>
            <a:r>
              <a:rPr kumimoji="1" lang="en-US" altLang="zh-CN" sz="2400" dirty="0"/>
              <a:t>twitter/tweet/1</a:t>
            </a:r>
          </a:p>
          <a:p>
            <a:r>
              <a:rPr kumimoji="1" lang="en-US" altLang="zh-CN" sz="2400" dirty="0"/>
              <a:t>{</a:t>
            </a:r>
          </a:p>
          <a:p>
            <a:r>
              <a:rPr kumimoji="1" lang="en-US" altLang="zh-CN" sz="2400" dirty="0"/>
              <a:t>  "</a:t>
            </a:r>
            <a:r>
              <a:rPr kumimoji="1" lang="en-US" altLang="zh-CN" sz="2400" dirty="0" err="1"/>
              <a:t>user":"medcl</a:t>
            </a:r>
            <a:r>
              <a:rPr kumimoji="1" lang="en-US" altLang="zh-CN" sz="2400" dirty="0"/>
              <a:t>",</a:t>
            </a:r>
          </a:p>
          <a:p>
            <a:r>
              <a:rPr kumimoji="1" lang="en-US" altLang="zh-CN" sz="2400" dirty="0"/>
              <a:t>  </a:t>
            </a:r>
            <a:r>
              <a:rPr kumimoji="1" lang="en-US" altLang="zh-CN" sz="2400" dirty="0" smtClean="0"/>
              <a:t>"message":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"</a:t>
            </a:r>
            <a:r>
              <a:rPr kumimoji="1" lang="en-US" altLang="zh-CN" sz="2400" dirty="0" err="1" smtClean="0"/>
              <a:t>elasticsearch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/>
              <a:t>is awesome</a:t>
            </a:r>
            <a:r>
              <a:rPr kumimoji="1" lang="en-US" altLang="zh-CN" sz="2400" dirty="0" smtClean="0"/>
              <a:t>! ",</a:t>
            </a:r>
          </a:p>
          <a:p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/>
              <a:t>"</a:t>
            </a:r>
            <a:r>
              <a:rPr kumimoji="1" lang="en-US" altLang="zh-CN" sz="2400" dirty="0" smtClean="0"/>
              <a:t>date</a:t>
            </a:r>
            <a:r>
              <a:rPr kumimoji="1" lang="en-US" altLang="zh-CN" sz="2400" dirty="0"/>
              <a:t>"</a:t>
            </a:r>
            <a:r>
              <a:rPr kumimoji="1" lang="en-US" altLang="zh-CN" sz="2400" dirty="0" smtClean="0"/>
              <a:t>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"2015-03-20 12:00:00</a:t>
            </a:r>
            <a:r>
              <a:rPr kumimoji="1" lang="en-US" altLang="zh-CN" sz="2400" dirty="0"/>
              <a:t>"</a:t>
            </a:r>
          </a:p>
          <a:p>
            <a:r>
              <a:rPr kumimoji="1" lang="en-US" altLang="zh-CN" sz="2400" dirty="0" smtClean="0"/>
              <a:t>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32" y="1464908"/>
            <a:ext cx="4206993" cy="35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2"/>
    </mc:Choice>
    <mc:Fallback xmlns="">
      <p:transition xmlns:p14="http://schemas.microsoft.com/office/powerpoint/2010/main" spd="slow" advTm="178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Deleting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 smtClean="0"/>
              <a:t>DELETE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twitter</a:t>
            </a:r>
            <a:r>
              <a:rPr kumimoji="1" lang="en-US" altLang="zh-CN" sz="2400" dirty="0" smtClean="0"/>
              <a:t>/tweet/1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08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0"/>
    </mc:Choice>
    <mc:Fallback xmlns="">
      <p:transition xmlns:p14="http://schemas.microsoft.com/office/powerpoint/2010/main" spd="slow" advTm="10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Search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/>
              <a:t>GET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twitter/tweet/_</a:t>
            </a:r>
            <a:r>
              <a:rPr kumimoji="1" lang="en-US" altLang="zh-CN" sz="2400" dirty="0" err="1"/>
              <a:t>search?q</a:t>
            </a:r>
            <a:r>
              <a:rPr kumimoji="1" lang="en-US" altLang="zh-CN" sz="2400" dirty="0"/>
              <a:t>=</a:t>
            </a:r>
            <a:r>
              <a:rPr kumimoji="1" lang="en-US" altLang="zh-CN" sz="2400" dirty="0" err="1"/>
              <a:t>elasticsearch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804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1"/>
    </mc:Choice>
    <mc:Fallback xmlns="">
      <p:transition xmlns:p14="http://schemas.microsoft.com/office/powerpoint/2010/main" spd="slow" advTm="1061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Search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/>
              <a:t>POST </a:t>
            </a:r>
            <a:r>
              <a:rPr kumimoji="1" lang="de-DE" altLang="zh-CN" sz="2400" dirty="0" err="1"/>
              <a:t>twitter</a:t>
            </a:r>
            <a:r>
              <a:rPr kumimoji="1" lang="de-DE" altLang="zh-CN" sz="2400" dirty="0" smtClean="0"/>
              <a:t>/</a:t>
            </a:r>
            <a:r>
              <a:rPr kumimoji="1" lang="en-US" altLang="zh-CN" sz="2400" dirty="0" smtClean="0"/>
              <a:t>tweet/</a:t>
            </a:r>
            <a:r>
              <a:rPr kumimoji="1" lang="de-DE" altLang="zh-CN" sz="2400" dirty="0" smtClean="0"/>
              <a:t>_</a:t>
            </a:r>
            <a:r>
              <a:rPr kumimoji="1" lang="de-DE" altLang="zh-CN" sz="2400" dirty="0" err="1" smtClean="0"/>
              <a:t>search</a:t>
            </a:r>
            <a:endParaRPr kumimoji="1" lang="de-DE" altLang="zh-CN" sz="2400" dirty="0"/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{</a:t>
            </a:r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  "</a:t>
            </a:r>
            <a:r>
              <a:rPr kumimoji="1" lang="de-DE" altLang="zh-CN" sz="2400" dirty="0" err="1"/>
              <a:t>query</a:t>
            </a:r>
            <a:r>
              <a:rPr kumimoji="1" lang="de-DE" altLang="zh-CN" sz="2400" dirty="0"/>
              <a:t>": {</a:t>
            </a:r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    "</a:t>
            </a:r>
            <a:r>
              <a:rPr kumimoji="1" lang="de-DE" altLang="zh-CN" sz="2400" dirty="0" err="1"/>
              <a:t>match</a:t>
            </a:r>
            <a:r>
              <a:rPr kumimoji="1" lang="de-DE" altLang="zh-CN" sz="2400" dirty="0"/>
              <a:t>": {</a:t>
            </a:r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      "</a:t>
            </a:r>
            <a:r>
              <a:rPr kumimoji="1" lang="de-DE" altLang="zh-CN" sz="2400" dirty="0" err="1"/>
              <a:t>user</a:t>
            </a:r>
            <a:r>
              <a:rPr kumimoji="1" lang="de-DE" altLang="zh-CN" sz="2400" dirty="0"/>
              <a:t>": "</a:t>
            </a:r>
            <a:r>
              <a:rPr kumimoji="1" lang="de-DE" altLang="zh-CN" sz="2400" dirty="0" smtClean="0"/>
              <a:t>medcl"</a:t>
            </a:r>
            <a:endParaRPr kumimoji="1" lang="de-DE" altLang="zh-CN" sz="2400" dirty="0"/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    }</a:t>
            </a:r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  } </a:t>
            </a:r>
          </a:p>
          <a:p>
            <a:pPr>
              <a:lnSpc>
                <a:spcPct val="50000"/>
              </a:lnSpc>
            </a:pPr>
            <a:r>
              <a:rPr kumimoji="1" lang="de-DE" altLang="zh-CN" sz="2400" dirty="0"/>
              <a:t>}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628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6"/>
    </mc:Choice>
    <mc:Fallback xmlns="">
      <p:transition xmlns:p14="http://schemas.microsoft.com/office/powerpoint/2010/main" spd="slow" advTm="171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CRUD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Aggregation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sz="2400" dirty="0"/>
              <a:t>POST </a:t>
            </a:r>
            <a:r>
              <a:rPr kumimoji="1" lang="de-DE" altLang="zh-CN" sz="2400" dirty="0" err="1"/>
              <a:t>twitter</a:t>
            </a:r>
            <a:r>
              <a:rPr kumimoji="1" lang="de-DE" altLang="zh-CN" sz="2400" dirty="0" smtClean="0"/>
              <a:t>/</a:t>
            </a:r>
            <a:r>
              <a:rPr kumimoji="1" lang="en-US" altLang="zh-CN" sz="2400" dirty="0" smtClean="0"/>
              <a:t>tweet/</a:t>
            </a:r>
            <a:r>
              <a:rPr kumimoji="1" lang="de-DE" altLang="zh-CN" sz="2400" dirty="0" smtClean="0"/>
              <a:t>_</a:t>
            </a:r>
            <a:r>
              <a:rPr kumimoji="1" lang="de-DE" altLang="zh-CN" sz="2400" dirty="0" err="1" smtClean="0"/>
              <a:t>search</a:t>
            </a:r>
            <a:endParaRPr kumimoji="1" lang="de-DE" altLang="zh-CN" sz="2400" dirty="0"/>
          </a:p>
          <a:p>
            <a:pPr>
              <a:lnSpc>
                <a:spcPct val="50000"/>
              </a:lnSpc>
            </a:pPr>
            <a:r>
              <a:rPr lang="en-US" altLang="zh-CN" sz="1400" dirty="0"/>
              <a:t>{</a:t>
            </a:r>
          </a:p>
          <a:p>
            <a:pPr>
              <a:lnSpc>
                <a:spcPct val="50000"/>
              </a:lnSpc>
            </a:pPr>
            <a:r>
              <a:rPr lang="pt-BR" altLang="zh-CN" sz="1400" dirty="0"/>
              <a:t>  </a:t>
            </a:r>
            <a:r>
              <a:rPr kumimoji="1" lang="de-DE" altLang="zh-CN" sz="1400" dirty="0"/>
              <a:t>"</a:t>
            </a:r>
            <a:r>
              <a:rPr lang="pt-BR" altLang="zh-CN" sz="1800" dirty="0" smtClean="0"/>
              <a:t>query</a:t>
            </a:r>
            <a:r>
              <a:rPr kumimoji="1" lang="de-DE" altLang="zh-CN" sz="1400" dirty="0"/>
              <a:t>"</a:t>
            </a:r>
            <a:r>
              <a:rPr lang="pt-BR" altLang="zh-CN" sz="1400" dirty="0" smtClean="0"/>
              <a:t> </a:t>
            </a:r>
            <a:r>
              <a:rPr lang="pt-BR" altLang="zh-CN" sz="1400" dirty="0"/>
              <a:t>: { </a:t>
            </a:r>
          </a:p>
          <a:p>
            <a:pPr>
              <a:lnSpc>
                <a:spcPct val="50000"/>
              </a:lnSpc>
            </a:pPr>
            <a:r>
              <a:rPr lang="de-DE" altLang="zh-CN" sz="1400" dirty="0"/>
              <a:t>    ...</a:t>
            </a:r>
          </a:p>
          <a:p>
            <a:pPr>
              <a:lnSpc>
                <a:spcPct val="50000"/>
              </a:lnSpc>
            </a:pPr>
            <a:r>
              <a:rPr lang="de-DE" altLang="zh-CN" sz="1400" dirty="0"/>
              <a:t>  },</a:t>
            </a:r>
          </a:p>
          <a:p>
            <a:pPr>
              <a:lnSpc>
                <a:spcPct val="50000"/>
              </a:lnSpc>
            </a:pPr>
            <a:r>
              <a:rPr lang="en-US" altLang="zh-CN" sz="1400" dirty="0"/>
              <a:t>  </a:t>
            </a:r>
            <a:r>
              <a:rPr kumimoji="1" lang="de-DE" altLang="zh-CN" sz="1400" dirty="0"/>
              <a:t>"</a:t>
            </a:r>
            <a:r>
              <a:rPr lang="en-US" altLang="zh-CN" sz="1800" dirty="0" err="1" smtClean="0"/>
              <a:t>aggs</a:t>
            </a:r>
            <a:r>
              <a:rPr kumimoji="1" lang="de-DE" altLang="zh-CN" sz="1400" dirty="0"/>
              <a:t>"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: {</a:t>
            </a:r>
          </a:p>
          <a:p>
            <a:pPr>
              <a:lnSpc>
                <a:spcPct val="50000"/>
              </a:lnSpc>
            </a:pPr>
            <a:r>
              <a:rPr lang="en-US" altLang="zh-CN" sz="1400" dirty="0"/>
              <a:t>    </a:t>
            </a:r>
            <a:r>
              <a:rPr kumimoji="1" lang="de-DE" altLang="zh-CN" sz="1400" dirty="0"/>
              <a:t>"</a:t>
            </a:r>
            <a:r>
              <a:rPr lang="en-US" altLang="zh-CN" sz="1800" dirty="0" err="1" smtClean="0"/>
              <a:t>uers_stats</a:t>
            </a:r>
            <a:r>
              <a:rPr kumimoji="1" lang="de-DE" altLang="zh-CN" sz="1400" dirty="0"/>
              <a:t>"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: {</a:t>
            </a:r>
          </a:p>
          <a:p>
            <a:pPr>
              <a:lnSpc>
                <a:spcPct val="50000"/>
              </a:lnSpc>
            </a:pPr>
            <a:r>
              <a:rPr lang="en-US" altLang="zh-CN" sz="1400" dirty="0"/>
              <a:t>      </a:t>
            </a:r>
            <a:r>
              <a:rPr kumimoji="1" lang="de-DE" altLang="zh-CN" sz="1400" dirty="0"/>
              <a:t>"</a:t>
            </a:r>
            <a:r>
              <a:rPr lang="en-US" altLang="zh-CN" sz="1800" dirty="0" smtClean="0"/>
              <a:t>terms</a:t>
            </a:r>
            <a:r>
              <a:rPr kumimoji="1" lang="de-DE" altLang="zh-CN" sz="1400" dirty="0"/>
              <a:t>"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{</a:t>
            </a:r>
            <a:r>
              <a:rPr lang="zh-CN" altLang="en-US" sz="1400" dirty="0" smtClean="0"/>
              <a:t> </a:t>
            </a:r>
            <a:r>
              <a:rPr kumimoji="1" lang="de-DE" altLang="zh-CN" sz="1400" dirty="0" smtClean="0"/>
              <a:t>"</a:t>
            </a:r>
            <a:r>
              <a:rPr lang="en-US" altLang="zh-CN" sz="1800" dirty="0" smtClean="0"/>
              <a:t>field</a:t>
            </a:r>
            <a:r>
              <a:rPr kumimoji="1" lang="de-DE" altLang="zh-CN" sz="1400" dirty="0"/>
              <a:t>"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: </a:t>
            </a:r>
            <a:r>
              <a:rPr kumimoji="1" lang="de-DE" altLang="zh-CN" sz="1400" dirty="0"/>
              <a:t>"</a:t>
            </a:r>
            <a:r>
              <a:rPr lang="en-US" altLang="zh-CN" sz="1800" dirty="0" smtClean="0"/>
              <a:t>user</a:t>
            </a:r>
            <a:r>
              <a:rPr kumimoji="1" lang="de-DE" altLang="zh-CN" sz="1400" dirty="0"/>
              <a:t>"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}</a:t>
            </a:r>
          </a:p>
          <a:p>
            <a:pPr>
              <a:lnSpc>
                <a:spcPct val="50000"/>
              </a:lnSpc>
            </a:pPr>
            <a:r>
              <a:rPr lang="de-DE" altLang="zh-CN" sz="1400" dirty="0"/>
              <a:t>    }</a:t>
            </a:r>
          </a:p>
          <a:p>
            <a:pPr>
              <a:lnSpc>
                <a:spcPct val="50000"/>
              </a:lnSpc>
            </a:pPr>
            <a:r>
              <a:rPr lang="de-DE" altLang="zh-CN" sz="1400" dirty="0"/>
              <a:t>  }</a:t>
            </a:r>
          </a:p>
          <a:p>
            <a:pPr>
              <a:lnSpc>
                <a:spcPct val="50000"/>
              </a:lnSpc>
            </a:pPr>
            <a:r>
              <a:rPr lang="uk-UA" altLang="zh-CN" sz="1400" dirty="0" smtClean="0"/>
              <a:t>}</a:t>
            </a:r>
            <a:endParaRPr lang="en-US" altLang="zh-CN" sz="1400" dirty="0" smtClean="0"/>
          </a:p>
          <a:p>
            <a:pPr>
              <a:lnSpc>
                <a:spcPct val="50000"/>
              </a:lnSpc>
            </a:pPr>
            <a:endParaRPr kumimoji="1"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240" y="1069473"/>
            <a:ext cx="4326029" cy="407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6"/>
    </mc:Choice>
    <mc:Fallback xmlns="">
      <p:transition xmlns:p14="http://schemas.microsoft.com/office/powerpoint/2010/main" spd="slow" advTm="98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Shape 2449"/>
          <p:cNvSpPr/>
          <p:nvPr/>
        </p:nvSpPr>
        <p:spPr>
          <a:xfrm>
            <a:off x="646837" y="3844805"/>
            <a:ext cx="936611" cy="50782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/>
          <a:p>
            <a:pPr defTabSz="457062"/>
            <a:r>
              <a:rPr sz="1700" dirty="0">
                <a:solidFill>
                  <a:schemeClr val="accent3"/>
                </a:solidFill>
                <a:latin typeface="Avenir Black"/>
                <a:ea typeface="Avenir Black"/>
                <a:cs typeface="Avenir Black"/>
              </a:rPr>
              <a:t>Ingest</a:t>
            </a:r>
          </a:p>
        </p:txBody>
      </p:sp>
      <p:sp>
        <p:nvSpPr>
          <p:cNvPr id="2450" name="Shape 2450"/>
          <p:cNvSpPr/>
          <p:nvPr/>
        </p:nvSpPr>
        <p:spPr>
          <a:xfrm>
            <a:off x="646838" y="2875015"/>
            <a:ext cx="1625531" cy="76943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/>
          <a:p>
            <a:pPr defTabSz="457062">
              <a:defRPr sz="64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1700" dirty="0">
                <a:solidFill>
                  <a:schemeClr val="accent3"/>
                </a:solidFill>
              </a:rPr>
              <a:t>Store,</a:t>
            </a:r>
            <a:r>
              <a:rPr lang="en-US" sz="1700" dirty="0">
                <a:solidFill>
                  <a:schemeClr val="accent3"/>
                </a:solidFill>
              </a:rPr>
              <a:t> </a:t>
            </a:r>
            <a:r>
              <a:rPr sz="1700" dirty="0">
                <a:solidFill>
                  <a:schemeClr val="accent3"/>
                </a:solidFill>
              </a:rPr>
              <a:t>Index,</a:t>
            </a:r>
            <a:endParaRPr lang="en-US" sz="1700" dirty="0">
              <a:solidFill>
                <a:schemeClr val="accent3"/>
              </a:solidFill>
            </a:endParaRPr>
          </a:p>
          <a:p>
            <a:pPr defTabSz="457062">
              <a:defRPr sz="64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US" sz="1700" dirty="0">
                <a:solidFill>
                  <a:schemeClr val="accent3"/>
                </a:solidFill>
              </a:rPr>
              <a:t>&amp; </a:t>
            </a:r>
            <a:r>
              <a:rPr sz="1700" dirty="0">
                <a:solidFill>
                  <a:schemeClr val="accent3"/>
                </a:solidFill>
              </a:rPr>
              <a:t>Analyze</a:t>
            </a:r>
          </a:p>
        </p:txBody>
      </p:sp>
      <p:sp>
        <p:nvSpPr>
          <p:cNvPr id="2451" name="Shape 2451"/>
          <p:cNvSpPr/>
          <p:nvPr/>
        </p:nvSpPr>
        <p:spPr>
          <a:xfrm>
            <a:off x="646838" y="1913844"/>
            <a:ext cx="1166418" cy="76943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defTabSz="457062">
              <a:defRPr sz="64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1700" dirty="0">
                <a:solidFill>
                  <a:schemeClr val="accent3"/>
                </a:solidFill>
              </a:rPr>
              <a:t>User</a:t>
            </a:r>
          </a:p>
          <a:p>
            <a:pPr defTabSz="457062">
              <a:defRPr sz="64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1700" dirty="0">
                <a:solidFill>
                  <a:schemeClr val="accent3"/>
                </a:solidFill>
              </a:rPr>
              <a:t>Interface</a:t>
            </a:r>
          </a:p>
        </p:txBody>
      </p:sp>
      <p:sp>
        <p:nvSpPr>
          <p:cNvPr id="2452" name="Shape 2452"/>
          <p:cNvSpPr/>
          <p:nvPr/>
        </p:nvSpPr>
        <p:spPr>
          <a:xfrm>
            <a:off x="2422637" y="1874778"/>
            <a:ext cx="6149864" cy="82716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>
            <a:solidFill>
              <a:srgbClr val="3EBEB0"/>
            </a:solidFill>
            <a:prstDash val="dash"/>
            <a:round/>
          </a:ln>
          <a:effectLst/>
        </p:spPr>
        <p:txBody>
          <a:bodyPr wrap="square" lIns="121919" tIns="121919" rIns="121919" bIns="121919" numCol="1" anchor="ctr">
            <a:noAutofit/>
          </a:bodyPr>
          <a:lstStyle/>
          <a:p>
            <a:pPr algn="ctr" defTabSz="45706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sp>
        <p:nvSpPr>
          <p:cNvPr id="2455" name="Shape 2455"/>
          <p:cNvSpPr/>
          <p:nvPr/>
        </p:nvSpPr>
        <p:spPr>
          <a:xfrm>
            <a:off x="2425298" y="2806473"/>
            <a:ext cx="6147203" cy="87899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>
            <a:solidFill>
              <a:srgbClr val="3EBEB0"/>
            </a:solidFill>
            <a:prstDash val="dash"/>
            <a:round/>
          </a:ln>
          <a:effectLst/>
        </p:spPr>
        <p:txBody>
          <a:bodyPr wrap="square" lIns="121919" tIns="121919" rIns="121919" bIns="121919" numCol="1" anchor="ctr">
            <a:noAutofit/>
          </a:bodyPr>
          <a:lstStyle/>
          <a:p>
            <a:pPr algn="ctr" defTabSz="45706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/>
          </a:p>
        </p:txBody>
      </p:sp>
      <p:sp>
        <p:nvSpPr>
          <p:cNvPr id="2458" name="Shape 2458"/>
          <p:cNvSpPr/>
          <p:nvPr/>
        </p:nvSpPr>
        <p:spPr>
          <a:xfrm>
            <a:off x="2422637" y="3802702"/>
            <a:ext cx="3011861" cy="6870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>
            <a:solidFill>
              <a:srgbClr val="3EBEB0"/>
            </a:solidFill>
            <a:prstDash val="dash"/>
            <a:round/>
          </a:ln>
          <a:effectLst/>
        </p:spPr>
        <p:txBody>
          <a:bodyPr wrap="square" lIns="121919" tIns="121919" rIns="121919" bIns="121919" numCol="1" anchor="ctr">
            <a:noAutofit/>
          </a:bodyPr>
          <a:lstStyle/>
          <a:p>
            <a:pPr algn="ctr" defTabSz="45706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300"/>
          </a:p>
        </p:txBody>
      </p:sp>
      <p:sp>
        <p:nvSpPr>
          <p:cNvPr id="2461" name="Shape 2461"/>
          <p:cNvSpPr/>
          <p:nvPr/>
        </p:nvSpPr>
        <p:spPr>
          <a:xfrm>
            <a:off x="5593259" y="3794762"/>
            <a:ext cx="2979242" cy="69503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>
            <a:solidFill>
              <a:srgbClr val="3EBEB0"/>
            </a:solidFill>
            <a:prstDash val="dash"/>
            <a:round/>
          </a:ln>
          <a:effectLst/>
        </p:spPr>
        <p:txBody>
          <a:bodyPr wrap="square" lIns="121919" tIns="121919" rIns="121919" bIns="121919" numCol="1" anchor="ctr">
            <a:noAutofit/>
          </a:bodyPr>
          <a:lstStyle/>
          <a:p>
            <a:pPr algn="ctr" defTabSz="45706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3300"/>
          </a:p>
        </p:txBody>
      </p:sp>
      <p:sp>
        <p:nvSpPr>
          <p:cNvPr id="23" name="Shape 2449"/>
          <p:cNvSpPr/>
          <p:nvPr/>
        </p:nvSpPr>
        <p:spPr>
          <a:xfrm>
            <a:off x="646838" y="1219785"/>
            <a:ext cx="1149321" cy="50782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>
            <a:spAutoFit/>
          </a:bodyPr>
          <a:lstStyle/>
          <a:p>
            <a:pPr defTabSz="457062"/>
            <a:r>
              <a:rPr lang="en-US" sz="1700" dirty="0">
                <a:solidFill>
                  <a:schemeClr val="accent3"/>
                </a:solidFill>
                <a:latin typeface="Avenir Black"/>
                <a:ea typeface="Avenir Black"/>
                <a:cs typeface="Avenir Black"/>
              </a:rPr>
              <a:t>Plugins</a:t>
            </a:r>
            <a:endParaRPr sz="1700" dirty="0">
              <a:solidFill>
                <a:schemeClr val="accent3"/>
              </a:solidFill>
              <a:latin typeface="Avenir Black"/>
              <a:ea typeface="Avenir Black"/>
              <a:cs typeface="Avenir Black"/>
            </a:endParaRPr>
          </a:p>
        </p:txBody>
      </p:sp>
      <p:sp>
        <p:nvSpPr>
          <p:cNvPr id="28" name="Shape 2471"/>
          <p:cNvSpPr/>
          <p:nvPr/>
        </p:nvSpPr>
        <p:spPr>
          <a:xfrm>
            <a:off x="2629152" y="942402"/>
            <a:ext cx="1507672" cy="507829"/>
          </a:xfrm>
          <a:prstGeom prst="rect">
            <a:avLst/>
          </a:prstGeom>
          <a:noFill/>
          <a:ln w="12700" cap="flat">
            <a:noFill/>
            <a:prstDash val="sysDash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1919" tIns="121919" rIns="121919" bIns="121919" numCol="1" anchor="ctr">
            <a:spAutoFit/>
          </a:bodyPr>
          <a:lstStyle>
            <a:lvl1pPr algn="ctr" defTabSz="121883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1700" dirty="0"/>
              <a:t>Monitoring</a:t>
            </a:r>
          </a:p>
        </p:txBody>
      </p:sp>
      <p:sp>
        <p:nvSpPr>
          <p:cNvPr id="34" name="Shape 2470"/>
          <p:cNvSpPr/>
          <p:nvPr/>
        </p:nvSpPr>
        <p:spPr>
          <a:xfrm>
            <a:off x="2425298" y="1214473"/>
            <a:ext cx="6147203" cy="54651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</a:ln>
          <a:effectLst/>
        </p:spPr>
        <p:txBody>
          <a:bodyPr wrap="square" lIns="121919" tIns="121919" rIns="121919" bIns="121919" numCol="1" anchor="ctr">
            <a:noAutofit/>
          </a:bodyPr>
          <a:lstStyle/>
          <a:p>
            <a:pPr algn="ctr" defTabSz="457062">
              <a:defRPr sz="64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sz="1200"/>
          </a:p>
        </p:txBody>
      </p:sp>
      <p:pic>
        <p:nvPicPr>
          <p:cNvPr id="6" name="图片 5" descr="Beats-Logos-Color-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81" y="3774578"/>
            <a:ext cx="1637526" cy="777150"/>
          </a:xfrm>
          <a:prstGeom prst="rect">
            <a:avLst/>
          </a:prstGeom>
          <a:noFill/>
        </p:spPr>
      </p:pic>
      <p:pic>
        <p:nvPicPr>
          <p:cNvPr id="7" name="图片 6" descr="Elasticsearch-Logo-Color-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98" y="2843277"/>
            <a:ext cx="3163000" cy="842192"/>
          </a:xfrm>
          <a:prstGeom prst="rect">
            <a:avLst/>
          </a:prstGeom>
        </p:spPr>
      </p:pic>
      <p:pic>
        <p:nvPicPr>
          <p:cNvPr id="8" name="图片 7" descr="Kibana-Logo-Color-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72" y="1811495"/>
            <a:ext cx="2173799" cy="991921"/>
          </a:xfrm>
          <a:prstGeom prst="rect">
            <a:avLst/>
          </a:prstGeom>
        </p:spPr>
      </p:pic>
      <p:pic>
        <p:nvPicPr>
          <p:cNvPr id="9" name="图片 8" descr="Logstash-Logos-Color-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10" y="3721099"/>
            <a:ext cx="2152250" cy="847401"/>
          </a:xfrm>
          <a:prstGeom prst="rect">
            <a:avLst/>
          </a:prstGeom>
          <a:noFill/>
        </p:spPr>
      </p:pic>
      <p:pic>
        <p:nvPicPr>
          <p:cNvPr id="10" name="图片 9" descr="X-Pack-Logo-Color-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69" y="1129939"/>
            <a:ext cx="1634936" cy="69735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Elastic Stack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31800" y="4573299"/>
            <a:ext cx="3840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</a:rPr>
              <a:t>V5</a:t>
            </a:r>
            <a:r>
              <a:rPr lang="zh-CN" altLang="en-US" b="1" dirty="0" smtClean="0">
                <a:solidFill>
                  <a:schemeClr val="accent1"/>
                </a:solidFill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</a:rPr>
              <a:t>is</a:t>
            </a:r>
            <a:r>
              <a:rPr lang="zh-CN" altLang="en-US" b="1" dirty="0" smtClean="0">
                <a:solidFill>
                  <a:schemeClr val="accent1"/>
                </a:solidFill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</a:rPr>
              <a:t>coming!</a:t>
            </a:r>
            <a:r>
              <a:rPr lang="zh-CN" altLang="en-US" b="1" dirty="0" smtClean="0">
                <a:solidFill>
                  <a:schemeClr val="accent1"/>
                </a:solidFill>
              </a:rPr>
              <a:t>  </a:t>
            </a:r>
            <a:r>
              <a:rPr lang="en-US" altLang="zh-CN" b="1" dirty="0" smtClean="0">
                <a:solidFill>
                  <a:schemeClr val="accent1"/>
                </a:solidFill>
              </a:rPr>
              <a:t>http://</a:t>
            </a:r>
            <a:r>
              <a:rPr lang="en-US" altLang="zh-CN" b="1" dirty="0" err="1" smtClean="0">
                <a:solidFill>
                  <a:schemeClr val="accent1"/>
                </a:solidFill>
              </a:rPr>
              <a:t>elastic.co</a:t>
            </a:r>
            <a:r>
              <a:rPr lang="en-US" altLang="zh-CN" b="1" dirty="0" smtClean="0">
                <a:solidFill>
                  <a:schemeClr val="accent1"/>
                </a:solidFill>
              </a:rPr>
              <a:t>/v5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剪去对角的矩形 4"/>
          <p:cNvSpPr/>
          <p:nvPr/>
        </p:nvSpPr>
        <p:spPr>
          <a:xfrm>
            <a:off x="3005424" y="1293416"/>
            <a:ext cx="2199570" cy="394695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3175" cmpd="sng">
            <a:solidFill>
              <a:srgbClr val="3EBEB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Your</a:t>
            </a:r>
            <a:r>
              <a:rPr kumimoji="1" lang="zh-CN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zh-CN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plugins</a:t>
            </a:r>
            <a:endParaRPr kumimoji="1"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Changsha,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What is this place?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dirty="0" smtClean="0"/>
              <a:t>Nobody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behind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6"/>
    </mc:Choice>
    <mc:Fallback xmlns="">
      <p:transition xmlns:p14="http://schemas.microsoft.com/office/powerpoint/2010/main" spd="slow" advTm="66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934" y="91441"/>
            <a:ext cx="7961867" cy="1127759"/>
          </a:xfrm>
        </p:spPr>
        <p:txBody>
          <a:bodyPr/>
          <a:lstStyle/>
          <a:p>
            <a:r>
              <a:rPr kumimoji="1" lang="en-US" altLang="zh-CN" sz="3200" dirty="0" smtClean="0"/>
              <a:t>Community</a:t>
            </a:r>
            <a:endParaRPr kumimoji="1" lang="zh-CN" altLang="en-US" sz="32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Code: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://github.com/elastic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kumimoji="1" lang="en-US" altLang="zh-CN" dirty="0" smtClean="0"/>
              <a:t>Forum: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3"/>
              </a:rPr>
              <a:t>http</a:t>
            </a:r>
            <a:r>
              <a:rPr kumimoji="1" lang="en-US" altLang="zh-CN" dirty="0">
                <a:hlinkClick r:id="rId3"/>
              </a:rPr>
              <a:t>://</a:t>
            </a:r>
            <a:r>
              <a:rPr kumimoji="1" lang="en-US" altLang="zh-CN" dirty="0" smtClean="0">
                <a:hlinkClick r:id="rId3"/>
              </a:rPr>
              <a:t>discuss.elastic.co</a:t>
            </a:r>
            <a:endParaRPr kumimoji="1" lang="en-US" altLang="zh-CN" dirty="0" smtClean="0"/>
          </a:p>
          <a:p>
            <a:r>
              <a:rPr kumimoji="1" lang="en-US" altLang="zh-CN" dirty="0" smtClean="0"/>
              <a:t>Download: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4"/>
              </a:rPr>
              <a:t>https</a:t>
            </a:r>
            <a:r>
              <a:rPr kumimoji="1" lang="en-US" altLang="zh-CN" dirty="0">
                <a:hlinkClick r:id="rId4"/>
              </a:rPr>
              <a:t>://www.elastic.co/</a:t>
            </a:r>
            <a:r>
              <a:rPr kumimoji="1" lang="en-US" altLang="zh-CN" dirty="0" smtClean="0">
                <a:hlinkClick r:id="rId4"/>
              </a:rPr>
              <a:t>downloads</a:t>
            </a:r>
            <a:endParaRPr kumimoji="1" lang="en-US" altLang="zh-CN" dirty="0" smtClean="0"/>
          </a:p>
          <a:p>
            <a:r>
              <a:rPr kumimoji="1" lang="en-US" altLang="zh-CN" dirty="0" smtClean="0"/>
              <a:t>Blog: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5"/>
              </a:rPr>
              <a:t>https</a:t>
            </a:r>
            <a:r>
              <a:rPr kumimoji="1" lang="en-US" altLang="zh-CN" dirty="0">
                <a:hlinkClick r:id="rId5"/>
              </a:rPr>
              <a:t>://www.elastic.co/</a:t>
            </a:r>
            <a:r>
              <a:rPr kumimoji="1" lang="en-US" altLang="zh-CN" dirty="0" smtClean="0">
                <a:hlinkClick r:id="rId5"/>
              </a:rPr>
              <a:t>blog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Meetup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6"/>
              </a:rPr>
              <a:t>http</a:t>
            </a:r>
            <a:r>
              <a:rPr kumimoji="1" lang="en-US" altLang="zh-CN" dirty="0">
                <a:hlinkClick r:id="rId6"/>
              </a:rPr>
              <a:t>://www.meetup.com/ElasticsearchSG</a:t>
            </a:r>
            <a:r>
              <a:rPr kumimoji="1" lang="en-US" altLang="zh-CN" dirty="0" smtClean="0">
                <a:hlinkClick r:id="rId6"/>
              </a:rPr>
              <a:t>/</a:t>
            </a:r>
            <a:endParaRPr kumimoji="1" lang="en-US" altLang="zh-CN" dirty="0" smtClean="0"/>
          </a:p>
          <a:p>
            <a:r>
              <a:rPr kumimoji="1" lang="en-US" altLang="zh-CN" dirty="0" smtClean="0"/>
              <a:t>IRC:</a:t>
            </a:r>
            <a:r>
              <a:rPr kumimoji="1" lang="zh-CN" altLang="en-US" dirty="0" smtClean="0"/>
              <a:t>  </a:t>
            </a:r>
            <a:r>
              <a:rPr lang="en-US" altLang="zh-CN" dirty="0"/>
              <a:t>#</a:t>
            </a:r>
            <a:r>
              <a:rPr lang="en-US" altLang="zh-CN" dirty="0" err="1" smtClean="0"/>
              <a:t>elasticsearch</a:t>
            </a:r>
            <a:r>
              <a:rPr lang="en-US" altLang="zh-CN" dirty="0" smtClean="0"/>
              <a:t>,</a:t>
            </a:r>
            <a:r>
              <a:rPr kumimoji="1" lang="zh-CN" altLang="zh-CN" dirty="0"/>
              <a:t> </a:t>
            </a:r>
            <a:r>
              <a:rPr lang="en-US" altLang="zh-CN" dirty="0"/>
              <a:t>#</a:t>
            </a:r>
            <a:r>
              <a:rPr lang="en-US" altLang="zh-CN" dirty="0" err="1" smtClean="0"/>
              <a:t>logstash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#</a:t>
            </a:r>
            <a:r>
              <a:rPr lang="en-US" altLang="zh-CN" dirty="0" err="1" smtClean="0"/>
              <a:t>kibana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#beats</a:t>
            </a:r>
            <a:endParaRPr kumimoji="1" lang="en-US" altLang="zh-CN" dirty="0"/>
          </a:p>
          <a:p>
            <a:r>
              <a:rPr lang="en-US" altLang="zh-CN" dirty="0"/>
              <a:t>Follow us on Twitter </a:t>
            </a:r>
            <a:r>
              <a:rPr lang="en-US" altLang="zh-CN" dirty="0">
                <a:hlinkClick r:id="rId7"/>
              </a:rPr>
              <a:t>@elastic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415" y="1376014"/>
            <a:ext cx="2770949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5"/>
    </mc:Choice>
    <mc:Fallback xmlns="">
      <p:transition xmlns:p14="http://schemas.microsoft.com/office/powerpoint/2010/main" spd="slow" advTm="330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44" y="-63617"/>
            <a:ext cx="9293235" cy="52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"/>
    </mc:Choice>
    <mc:Fallback xmlns="">
      <p:transition xmlns:p14="http://schemas.microsoft.com/office/powerpoint/2010/main" spd="slow" advTm="108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233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90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9"/>
    </mc:Choice>
    <mc:Fallback xmlns="">
      <p:transition xmlns:p14="http://schemas.microsoft.com/office/powerpoint/2010/main" spd="slow" advTm="16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" y="0"/>
            <a:ext cx="9138897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9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5"/>
    </mc:Choice>
    <mc:Fallback xmlns="">
      <p:transition xmlns:p14="http://schemas.microsoft.com/office/powerpoint/2010/main" spd="slow" advTm="191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098" y="0"/>
            <a:ext cx="9479010" cy="52193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9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29"/>
    </mc:Choice>
    <mc:Fallback xmlns="">
      <p:transition xmlns:p14="http://schemas.microsoft.com/office/powerpoint/2010/main" spd="slow" advTm="494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8673" y="784860"/>
            <a:ext cx="3451859" cy="356997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What is Elasticsearch?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-505" b="-505"/>
          <a:stretch>
            <a:fillRect/>
          </a:stretch>
        </p:blipFill>
        <p:spPr>
          <a:xfrm>
            <a:off x="5234941" y="784860"/>
            <a:ext cx="3634740" cy="3653720"/>
          </a:xfrm>
        </p:spPr>
      </p:pic>
    </p:spTree>
    <p:extLst>
      <p:ext uri="{BB962C8B-B14F-4D97-AF65-F5344CB8AC3E}">
        <p14:creationId xmlns:p14="http://schemas.microsoft.com/office/powerpoint/2010/main" val="1464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6"/>
    </mc:Choice>
    <mc:Fallback xmlns="">
      <p:transition xmlns:p14="http://schemas.microsoft.com/office/powerpoint/2010/main" spd="slow" advTm="32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Elasticsearch is an open source, distributed, scalable, highly available, document-oriented, </a:t>
            </a:r>
            <a:r>
              <a:rPr lang="en-US" altLang="zh-CN" sz="2800" dirty="0" err="1"/>
              <a:t>RESTful</a:t>
            </a:r>
            <a:r>
              <a:rPr lang="en-US" altLang="zh-CN" sz="2800" dirty="0"/>
              <a:t>, full text search engine with real-time search and analytics capabilities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395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6"/>
    </mc:Choice>
    <mc:Fallback xmlns="">
      <p:transition xmlns:p14="http://schemas.microsoft.com/office/powerpoint/2010/main" spd="slow" advTm="142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Elastic">
  <a:themeElements>
    <a:clrScheme name="Elastic">
      <a:dk1>
        <a:srgbClr val="000000"/>
      </a:dk1>
      <a:lt1>
        <a:srgbClr val="FFFFFF"/>
      </a:lt1>
      <a:dk2>
        <a:srgbClr val="353535"/>
      </a:dk2>
      <a:lt2>
        <a:srgbClr val="909091"/>
      </a:lt2>
      <a:accent1>
        <a:srgbClr val="3EBEB0"/>
      </a:accent1>
      <a:accent2>
        <a:srgbClr val="F3BD19"/>
      </a:accent2>
      <a:accent3>
        <a:srgbClr val="E9478B"/>
      </a:accent3>
      <a:accent4>
        <a:srgbClr val="4AC140"/>
      </a:accent4>
      <a:accent5>
        <a:srgbClr val="07A5DE"/>
      </a:accent5>
      <a:accent6>
        <a:srgbClr val="FF7639"/>
      </a:accent6>
      <a:hlink>
        <a:srgbClr val="4AC140"/>
      </a:hlink>
      <a:folHlink>
        <a:srgbClr val="909091"/>
      </a:folHlink>
    </a:clrScheme>
    <a:fontScheme name="办公室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Elastic.thmx</Template>
  <TotalTime>9074</TotalTime>
  <Words>1074</Words>
  <Application>Microsoft Macintosh PowerPoint</Application>
  <PresentationFormat>On-screen Show (16:9)</PresentationFormat>
  <Paragraphs>197</Paragraphs>
  <Slides>30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Elastic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Elasticsearch?</vt:lpstr>
      <vt:lpstr>PowerPoint Presentation</vt:lpstr>
      <vt:lpstr>PowerPoint Presentation</vt:lpstr>
      <vt:lpstr>Elasticsearch is…</vt:lpstr>
      <vt:lpstr>Elasticsearch is…</vt:lpstr>
      <vt:lpstr>Elasticsearch is…</vt:lpstr>
      <vt:lpstr>Elasticsearch is…</vt:lpstr>
      <vt:lpstr>Elasticsearch is…</vt:lpstr>
      <vt:lpstr>Elasticsearch is…</vt:lpstr>
      <vt:lpstr>Elasticsearch is…</vt:lpstr>
      <vt:lpstr>Elasticsearch is…</vt:lpstr>
      <vt:lpstr>How do we use it?</vt:lpstr>
      <vt:lpstr>Up &amp; Run</vt:lpstr>
      <vt:lpstr>Tools first</vt:lpstr>
      <vt:lpstr>CRUD</vt:lpstr>
      <vt:lpstr>CRUD</vt:lpstr>
      <vt:lpstr>CRUD</vt:lpstr>
      <vt:lpstr>CRUD</vt:lpstr>
      <vt:lpstr>CRUD</vt:lpstr>
      <vt:lpstr>CRUD</vt:lpstr>
      <vt:lpstr>CRUD</vt:lpstr>
      <vt:lpstr>The Elastic Stack</vt:lpstr>
      <vt:lpstr>Community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medcl zeng</dc:creator>
  <cp:lastModifiedBy>Arinto Murdopo</cp:lastModifiedBy>
  <cp:revision>170</cp:revision>
  <dcterms:created xsi:type="dcterms:W3CDTF">2016-03-09T04:24:46Z</dcterms:created>
  <dcterms:modified xsi:type="dcterms:W3CDTF">2016-03-19T08:05:49Z</dcterms:modified>
</cp:coreProperties>
</file>